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gif" ContentType="image/gif"/>
  <Default Extension="bin" ContentType="application/vnd.openxmlformats-officedocument.presentationml.printerSettings"/>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embeddings/oleObject1.bin" ContentType="application/vnd.openxmlformats-officedocument.oleObject"/>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4"/>
  </p:notesMasterIdLst>
  <p:handoutMasterIdLst>
    <p:handoutMasterId r:id="rId35"/>
  </p:handoutMasterIdLst>
  <p:sldIdLst>
    <p:sldId id="256" r:id="rId2"/>
    <p:sldId id="257" r:id="rId3"/>
    <p:sldId id="258" r:id="rId4"/>
    <p:sldId id="259" r:id="rId5"/>
    <p:sldId id="260" r:id="rId6"/>
    <p:sldId id="261" r:id="rId7"/>
    <p:sldId id="288" r:id="rId8"/>
    <p:sldId id="289" r:id="rId9"/>
    <p:sldId id="290" r:id="rId10"/>
    <p:sldId id="265" r:id="rId11"/>
    <p:sldId id="266" r:id="rId12"/>
    <p:sldId id="292" r:id="rId13"/>
    <p:sldId id="293" r:id="rId14"/>
    <p:sldId id="267" r:id="rId15"/>
    <p:sldId id="268" r:id="rId16"/>
    <p:sldId id="269" r:id="rId17"/>
    <p:sldId id="270" r:id="rId18"/>
    <p:sldId id="272" r:id="rId19"/>
    <p:sldId id="275" r:id="rId20"/>
    <p:sldId id="274" r:id="rId21"/>
    <p:sldId id="291" r:id="rId22"/>
    <p:sldId id="273" r:id="rId23"/>
    <p:sldId id="278" r:id="rId24"/>
    <p:sldId id="279" r:id="rId25"/>
    <p:sldId id="284" r:id="rId26"/>
    <p:sldId id="285" r:id="rId27"/>
    <p:sldId id="286" r:id="rId28"/>
    <p:sldId id="287" r:id="rId29"/>
    <p:sldId id="280" r:id="rId30"/>
    <p:sldId id="282" r:id="rId31"/>
    <p:sldId id="283" r:id="rId32"/>
    <p:sldId id="281" r:id="rId33"/>
  </p:sldIdLst>
  <p:sldSz cx="9144000" cy="6858000" type="screen4x3"/>
  <p:notesSz cx="6858000" cy="914400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5" autoAdjust="0"/>
    <p:restoredTop sz="94504" autoAdjust="0"/>
  </p:normalViewPr>
  <p:slideViewPr>
    <p:cSldViewPr snapToGrid="0" snapToObjects="1">
      <p:cViewPr>
        <p:scale>
          <a:sx n="100" d="100"/>
          <a:sy n="100" d="100"/>
        </p:scale>
        <p:origin x="-920"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handoutMaster" Target="handoutMasters/handoutMaster1.xml"/><Relationship Id="rId36"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88E6213-0AF5-5943-B14F-156B9DDDDED4}" type="datetime1">
              <a:rPr lang="it-IT" smtClean="0"/>
              <a:t>15/01/16</a:t>
            </a:fld>
            <a:endParaRPr lang="it-IT"/>
          </a:p>
        </p:txBody>
      </p:sp>
      <p:sp>
        <p:nvSpPr>
          <p:cNvPr id="4" name="Segnaposto piè di pa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8576E8E-75DC-7148-8503-BECB23148F78}" type="slidenum">
              <a:rPr lang="it-IT" smtClean="0"/>
              <a:t>‹n.›</a:t>
            </a:fld>
            <a:endParaRPr lang="it-IT"/>
          </a:p>
        </p:txBody>
      </p:sp>
    </p:spTree>
    <p:extLst>
      <p:ext uri="{BB962C8B-B14F-4D97-AF65-F5344CB8AC3E}">
        <p14:creationId xmlns:p14="http://schemas.microsoft.com/office/powerpoint/2010/main" val="82541907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DAA3F9-7590-844F-B475-61492C57C7D1}" type="datetime1">
              <a:rPr lang="it-IT" smtClean="0"/>
              <a:t>15/01/16</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4DBF11-B3A5-0E42-9CFA-ED12CCCFEAD7}" type="slidenum">
              <a:rPr lang="it-IT" smtClean="0"/>
              <a:t>‹n.›</a:t>
            </a:fld>
            <a:endParaRPr lang="it-IT"/>
          </a:p>
        </p:txBody>
      </p:sp>
    </p:spTree>
    <p:extLst>
      <p:ext uri="{BB962C8B-B14F-4D97-AF65-F5344CB8AC3E}">
        <p14:creationId xmlns:p14="http://schemas.microsoft.com/office/powerpoint/2010/main" val="87992868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744DBF11-B3A5-0E42-9CFA-ED12CCCFEAD7}" type="slidenum">
              <a:rPr lang="it-IT" smtClean="0"/>
              <a:t>2</a:t>
            </a:fld>
            <a:endParaRPr lang="it-IT"/>
          </a:p>
        </p:txBody>
      </p:sp>
    </p:spTree>
    <p:extLst>
      <p:ext uri="{BB962C8B-B14F-4D97-AF65-F5344CB8AC3E}">
        <p14:creationId xmlns:p14="http://schemas.microsoft.com/office/powerpoint/2010/main" val="3761306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744DBF11-B3A5-0E42-9CFA-ED12CCCFEAD7}" type="slidenum">
              <a:rPr lang="it-IT" smtClean="0"/>
              <a:t>25</a:t>
            </a:fld>
            <a:endParaRPr lang="it-IT"/>
          </a:p>
        </p:txBody>
      </p:sp>
    </p:spTree>
    <p:extLst>
      <p:ext uri="{BB962C8B-B14F-4D97-AF65-F5344CB8AC3E}">
        <p14:creationId xmlns:p14="http://schemas.microsoft.com/office/powerpoint/2010/main" val="1913502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744DBF11-B3A5-0E42-9CFA-ED12CCCFEAD7}" type="slidenum">
              <a:rPr lang="it-IT" smtClean="0"/>
              <a:t>29</a:t>
            </a:fld>
            <a:endParaRPr lang="it-IT"/>
          </a:p>
        </p:txBody>
      </p:sp>
    </p:spTree>
    <p:extLst>
      <p:ext uri="{BB962C8B-B14F-4D97-AF65-F5344CB8AC3E}">
        <p14:creationId xmlns:p14="http://schemas.microsoft.com/office/powerpoint/2010/main" val="1913502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744DBF11-B3A5-0E42-9CFA-ED12CCCFEAD7}" type="slidenum">
              <a:rPr lang="it-IT" smtClean="0"/>
              <a:t>30</a:t>
            </a:fld>
            <a:endParaRPr lang="it-IT"/>
          </a:p>
        </p:txBody>
      </p:sp>
    </p:spTree>
    <p:extLst>
      <p:ext uri="{BB962C8B-B14F-4D97-AF65-F5344CB8AC3E}">
        <p14:creationId xmlns:p14="http://schemas.microsoft.com/office/powerpoint/2010/main" val="1913502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744DBF11-B3A5-0E42-9CFA-ED12CCCFEAD7}" type="slidenum">
              <a:rPr lang="it-IT" smtClean="0"/>
              <a:t>31</a:t>
            </a:fld>
            <a:endParaRPr lang="it-IT"/>
          </a:p>
        </p:txBody>
      </p:sp>
    </p:spTree>
    <p:extLst>
      <p:ext uri="{BB962C8B-B14F-4D97-AF65-F5344CB8AC3E}">
        <p14:creationId xmlns:p14="http://schemas.microsoft.com/office/powerpoint/2010/main" val="1913502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744DBF11-B3A5-0E42-9CFA-ED12CCCFEAD7}" type="slidenum">
              <a:rPr lang="it-IT" smtClean="0"/>
              <a:t>32</a:t>
            </a:fld>
            <a:endParaRPr lang="it-IT"/>
          </a:p>
        </p:txBody>
      </p:sp>
    </p:spTree>
    <p:extLst>
      <p:ext uri="{BB962C8B-B14F-4D97-AF65-F5344CB8AC3E}">
        <p14:creationId xmlns:p14="http://schemas.microsoft.com/office/powerpoint/2010/main" val="1913502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FB07B89A-13BA-074D-A8EE-7C0C3627B3B2}" type="datetime1">
              <a:rPr lang="it-IT" smtClean="0"/>
              <a:t>15/01/16</a:t>
            </a:fld>
            <a:endParaRPr lang="it-IT"/>
          </a:p>
        </p:txBody>
      </p:sp>
      <p:sp>
        <p:nvSpPr>
          <p:cNvPr id="5" name="Segnaposto piè di pagina 4"/>
          <p:cNvSpPr>
            <a:spLocks noGrp="1"/>
          </p:cNvSpPr>
          <p:nvPr>
            <p:ph type="ftr" sz="quarter" idx="11"/>
          </p:nvPr>
        </p:nvSpPr>
        <p:spPr/>
        <p:txBody>
          <a:bodyPr/>
          <a:lstStyle/>
          <a:p>
            <a:r>
              <a:rPr lang="it-IT" smtClean="0"/>
              <a:t>Ing. Francesco Cirino</a:t>
            </a:r>
            <a:endParaRPr lang="it-IT"/>
          </a:p>
        </p:txBody>
      </p:sp>
      <p:sp>
        <p:nvSpPr>
          <p:cNvPr id="6" name="Segnaposto numero diapositiva 5"/>
          <p:cNvSpPr>
            <a:spLocks noGrp="1"/>
          </p:cNvSpPr>
          <p:nvPr>
            <p:ph type="sldNum" sz="quarter" idx="12"/>
          </p:nvPr>
        </p:nvSpPr>
        <p:spPr/>
        <p:txBody>
          <a:bodyPr/>
          <a:lstStyle/>
          <a:p>
            <a:fld id="{9158999D-7539-3C4A-954A-FB8234557171}" type="slidenum">
              <a:rPr lang="it-IT" smtClean="0"/>
              <a:t>‹n.›</a:t>
            </a:fld>
            <a:endParaRPr lang="it-IT"/>
          </a:p>
        </p:txBody>
      </p:sp>
    </p:spTree>
    <p:extLst>
      <p:ext uri="{BB962C8B-B14F-4D97-AF65-F5344CB8AC3E}">
        <p14:creationId xmlns:p14="http://schemas.microsoft.com/office/powerpoint/2010/main" val="3683269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D7D016D-EECD-354D-8FA5-D270BA06F8F2}" type="datetime1">
              <a:rPr lang="it-IT" smtClean="0"/>
              <a:t>15/01/16</a:t>
            </a:fld>
            <a:endParaRPr lang="it-IT"/>
          </a:p>
        </p:txBody>
      </p:sp>
      <p:sp>
        <p:nvSpPr>
          <p:cNvPr id="5" name="Segnaposto piè di pagina 4"/>
          <p:cNvSpPr>
            <a:spLocks noGrp="1"/>
          </p:cNvSpPr>
          <p:nvPr>
            <p:ph type="ftr" sz="quarter" idx="11"/>
          </p:nvPr>
        </p:nvSpPr>
        <p:spPr/>
        <p:txBody>
          <a:bodyPr/>
          <a:lstStyle/>
          <a:p>
            <a:r>
              <a:rPr lang="it-IT" smtClean="0"/>
              <a:t>Ing. Francesco Cirino</a:t>
            </a:r>
            <a:endParaRPr lang="it-IT"/>
          </a:p>
        </p:txBody>
      </p:sp>
      <p:sp>
        <p:nvSpPr>
          <p:cNvPr id="6" name="Segnaposto numero diapositiva 5"/>
          <p:cNvSpPr>
            <a:spLocks noGrp="1"/>
          </p:cNvSpPr>
          <p:nvPr>
            <p:ph type="sldNum" sz="quarter" idx="12"/>
          </p:nvPr>
        </p:nvSpPr>
        <p:spPr/>
        <p:txBody>
          <a:bodyPr/>
          <a:lstStyle/>
          <a:p>
            <a:fld id="{9158999D-7539-3C4A-954A-FB8234557171}" type="slidenum">
              <a:rPr lang="it-IT" smtClean="0"/>
              <a:t>‹n.›</a:t>
            </a:fld>
            <a:endParaRPr lang="it-IT"/>
          </a:p>
        </p:txBody>
      </p:sp>
    </p:spTree>
    <p:extLst>
      <p:ext uri="{BB962C8B-B14F-4D97-AF65-F5344CB8AC3E}">
        <p14:creationId xmlns:p14="http://schemas.microsoft.com/office/powerpoint/2010/main" val="37788867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BF63E430-B1C4-0A40-82D8-584FED1C1071}" type="datetime1">
              <a:rPr lang="it-IT" smtClean="0"/>
              <a:t>15/01/16</a:t>
            </a:fld>
            <a:endParaRPr lang="it-IT"/>
          </a:p>
        </p:txBody>
      </p:sp>
      <p:sp>
        <p:nvSpPr>
          <p:cNvPr id="5" name="Segnaposto piè di pagina 4"/>
          <p:cNvSpPr>
            <a:spLocks noGrp="1"/>
          </p:cNvSpPr>
          <p:nvPr>
            <p:ph type="ftr" sz="quarter" idx="11"/>
          </p:nvPr>
        </p:nvSpPr>
        <p:spPr/>
        <p:txBody>
          <a:bodyPr/>
          <a:lstStyle/>
          <a:p>
            <a:r>
              <a:rPr lang="it-IT" smtClean="0"/>
              <a:t>Ing. Francesco Cirino</a:t>
            </a:r>
            <a:endParaRPr lang="it-IT"/>
          </a:p>
        </p:txBody>
      </p:sp>
      <p:sp>
        <p:nvSpPr>
          <p:cNvPr id="6" name="Segnaposto numero diapositiva 5"/>
          <p:cNvSpPr>
            <a:spLocks noGrp="1"/>
          </p:cNvSpPr>
          <p:nvPr>
            <p:ph type="sldNum" sz="quarter" idx="12"/>
          </p:nvPr>
        </p:nvSpPr>
        <p:spPr/>
        <p:txBody>
          <a:bodyPr/>
          <a:lstStyle/>
          <a:p>
            <a:fld id="{9158999D-7539-3C4A-954A-FB8234557171}" type="slidenum">
              <a:rPr lang="it-IT" smtClean="0"/>
              <a:t>‹n.›</a:t>
            </a:fld>
            <a:endParaRPr lang="it-IT"/>
          </a:p>
        </p:txBody>
      </p:sp>
    </p:spTree>
    <p:extLst>
      <p:ext uri="{BB962C8B-B14F-4D97-AF65-F5344CB8AC3E}">
        <p14:creationId xmlns:p14="http://schemas.microsoft.com/office/powerpoint/2010/main" val="1859839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BC54810E-EE87-F447-94AB-6F2BA9DA7415}" type="datetime1">
              <a:rPr lang="it-IT" smtClean="0"/>
              <a:t>15/01/16</a:t>
            </a:fld>
            <a:endParaRPr lang="it-IT"/>
          </a:p>
        </p:txBody>
      </p:sp>
      <p:sp>
        <p:nvSpPr>
          <p:cNvPr id="5" name="Segnaposto piè di pagina 4"/>
          <p:cNvSpPr>
            <a:spLocks noGrp="1"/>
          </p:cNvSpPr>
          <p:nvPr>
            <p:ph type="ftr" sz="quarter" idx="11"/>
          </p:nvPr>
        </p:nvSpPr>
        <p:spPr/>
        <p:txBody>
          <a:bodyPr/>
          <a:lstStyle/>
          <a:p>
            <a:r>
              <a:rPr lang="it-IT" smtClean="0"/>
              <a:t>Ing. Francesco Cirino</a:t>
            </a:r>
            <a:endParaRPr lang="it-IT"/>
          </a:p>
        </p:txBody>
      </p:sp>
      <p:sp>
        <p:nvSpPr>
          <p:cNvPr id="6" name="Segnaposto numero diapositiva 5"/>
          <p:cNvSpPr>
            <a:spLocks noGrp="1"/>
          </p:cNvSpPr>
          <p:nvPr>
            <p:ph type="sldNum" sz="quarter" idx="12"/>
          </p:nvPr>
        </p:nvSpPr>
        <p:spPr/>
        <p:txBody>
          <a:bodyPr/>
          <a:lstStyle/>
          <a:p>
            <a:fld id="{9158999D-7539-3C4A-954A-FB8234557171}" type="slidenum">
              <a:rPr lang="it-IT" smtClean="0"/>
              <a:t>‹n.›</a:t>
            </a:fld>
            <a:endParaRPr lang="it-IT"/>
          </a:p>
        </p:txBody>
      </p:sp>
    </p:spTree>
    <p:extLst>
      <p:ext uri="{BB962C8B-B14F-4D97-AF65-F5344CB8AC3E}">
        <p14:creationId xmlns:p14="http://schemas.microsoft.com/office/powerpoint/2010/main" val="12287392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gli stili del testo dello schema</a:t>
            </a:r>
          </a:p>
        </p:txBody>
      </p:sp>
      <p:sp>
        <p:nvSpPr>
          <p:cNvPr id="4" name="Segnaposto data 3"/>
          <p:cNvSpPr>
            <a:spLocks noGrp="1"/>
          </p:cNvSpPr>
          <p:nvPr>
            <p:ph type="dt" sz="half" idx="10"/>
          </p:nvPr>
        </p:nvSpPr>
        <p:spPr/>
        <p:txBody>
          <a:bodyPr/>
          <a:lstStyle/>
          <a:p>
            <a:fld id="{787EBD39-701D-0B47-9D4D-173A79637D00}" type="datetime1">
              <a:rPr lang="it-IT" smtClean="0"/>
              <a:t>15/01/16</a:t>
            </a:fld>
            <a:endParaRPr lang="it-IT"/>
          </a:p>
        </p:txBody>
      </p:sp>
      <p:sp>
        <p:nvSpPr>
          <p:cNvPr id="5" name="Segnaposto piè di pagina 4"/>
          <p:cNvSpPr>
            <a:spLocks noGrp="1"/>
          </p:cNvSpPr>
          <p:nvPr>
            <p:ph type="ftr" sz="quarter" idx="11"/>
          </p:nvPr>
        </p:nvSpPr>
        <p:spPr/>
        <p:txBody>
          <a:bodyPr/>
          <a:lstStyle/>
          <a:p>
            <a:r>
              <a:rPr lang="it-IT" smtClean="0"/>
              <a:t>Ing. Francesco Cirino</a:t>
            </a:r>
            <a:endParaRPr lang="it-IT"/>
          </a:p>
        </p:txBody>
      </p:sp>
      <p:sp>
        <p:nvSpPr>
          <p:cNvPr id="6" name="Segnaposto numero diapositiva 5"/>
          <p:cNvSpPr>
            <a:spLocks noGrp="1"/>
          </p:cNvSpPr>
          <p:nvPr>
            <p:ph type="sldNum" sz="quarter" idx="12"/>
          </p:nvPr>
        </p:nvSpPr>
        <p:spPr/>
        <p:txBody>
          <a:bodyPr/>
          <a:lstStyle/>
          <a:p>
            <a:fld id="{9158999D-7539-3C4A-954A-FB8234557171}" type="slidenum">
              <a:rPr lang="it-IT" smtClean="0"/>
              <a:t>‹n.›</a:t>
            </a:fld>
            <a:endParaRPr lang="it-IT"/>
          </a:p>
        </p:txBody>
      </p:sp>
    </p:spTree>
    <p:extLst>
      <p:ext uri="{BB962C8B-B14F-4D97-AF65-F5344CB8AC3E}">
        <p14:creationId xmlns:p14="http://schemas.microsoft.com/office/powerpoint/2010/main" val="2929229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4ADFE2DF-2214-E148-8896-6AA3E56C327E}" type="datetime1">
              <a:rPr lang="it-IT" smtClean="0"/>
              <a:t>15/01/16</a:t>
            </a:fld>
            <a:endParaRPr lang="it-IT"/>
          </a:p>
        </p:txBody>
      </p:sp>
      <p:sp>
        <p:nvSpPr>
          <p:cNvPr id="6" name="Segnaposto piè di pagina 5"/>
          <p:cNvSpPr>
            <a:spLocks noGrp="1"/>
          </p:cNvSpPr>
          <p:nvPr>
            <p:ph type="ftr" sz="quarter" idx="11"/>
          </p:nvPr>
        </p:nvSpPr>
        <p:spPr/>
        <p:txBody>
          <a:bodyPr/>
          <a:lstStyle/>
          <a:p>
            <a:r>
              <a:rPr lang="it-IT" smtClean="0"/>
              <a:t>Ing. Francesco Cirino</a:t>
            </a:r>
            <a:endParaRPr lang="it-IT"/>
          </a:p>
        </p:txBody>
      </p:sp>
      <p:sp>
        <p:nvSpPr>
          <p:cNvPr id="7" name="Segnaposto numero diapositiva 6"/>
          <p:cNvSpPr>
            <a:spLocks noGrp="1"/>
          </p:cNvSpPr>
          <p:nvPr>
            <p:ph type="sldNum" sz="quarter" idx="12"/>
          </p:nvPr>
        </p:nvSpPr>
        <p:spPr/>
        <p:txBody>
          <a:bodyPr/>
          <a:lstStyle/>
          <a:p>
            <a:fld id="{9158999D-7539-3C4A-954A-FB8234557171}" type="slidenum">
              <a:rPr lang="it-IT" smtClean="0"/>
              <a:t>‹n.›</a:t>
            </a:fld>
            <a:endParaRPr lang="it-IT"/>
          </a:p>
        </p:txBody>
      </p:sp>
    </p:spTree>
    <p:extLst>
      <p:ext uri="{BB962C8B-B14F-4D97-AF65-F5344CB8AC3E}">
        <p14:creationId xmlns:p14="http://schemas.microsoft.com/office/powerpoint/2010/main" val="21731553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DE5AD065-713F-2B43-9721-18A9156677E4}" type="datetime1">
              <a:rPr lang="it-IT" smtClean="0"/>
              <a:t>15/01/16</a:t>
            </a:fld>
            <a:endParaRPr lang="it-IT"/>
          </a:p>
        </p:txBody>
      </p:sp>
      <p:sp>
        <p:nvSpPr>
          <p:cNvPr id="8" name="Segnaposto piè di pagina 7"/>
          <p:cNvSpPr>
            <a:spLocks noGrp="1"/>
          </p:cNvSpPr>
          <p:nvPr>
            <p:ph type="ftr" sz="quarter" idx="11"/>
          </p:nvPr>
        </p:nvSpPr>
        <p:spPr/>
        <p:txBody>
          <a:bodyPr/>
          <a:lstStyle/>
          <a:p>
            <a:r>
              <a:rPr lang="it-IT" smtClean="0"/>
              <a:t>Ing. Francesco Cirino</a:t>
            </a:r>
            <a:endParaRPr lang="it-IT"/>
          </a:p>
        </p:txBody>
      </p:sp>
      <p:sp>
        <p:nvSpPr>
          <p:cNvPr id="9" name="Segnaposto numero diapositiva 8"/>
          <p:cNvSpPr>
            <a:spLocks noGrp="1"/>
          </p:cNvSpPr>
          <p:nvPr>
            <p:ph type="sldNum" sz="quarter" idx="12"/>
          </p:nvPr>
        </p:nvSpPr>
        <p:spPr/>
        <p:txBody>
          <a:bodyPr/>
          <a:lstStyle/>
          <a:p>
            <a:fld id="{9158999D-7539-3C4A-954A-FB8234557171}" type="slidenum">
              <a:rPr lang="it-IT" smtClean="0"/>
              <a:t>‹n.›</a:t>
            </a:fld>
            <a:endParaRPr lang="it-IT"/>
          </a:p>
        </p:txBody>
      </p:sp>
    </p:spTree>
    <p:extLst>
      <p:ext uri="{BB962C8B-B14F-4D97-AF65-F5344CB8AC3E}">
        <p14:creationId xmlns:p14="http://schemas.microsoft.com/office/powerpoint/2010/main" val="2187928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data 2"/>
          <p:cNvSpPr>
            <a:spLocks noGrp="1"/>
          </p:cNvSpPr>
          <p:nvPr>
            <p:ph type="dt" sz="half" idx="10"/>
          </p:nvPr>
        </p:nvSpPr>
        <p:spPr/>
        <p:txBody>
          <a:bodyPr/>
          <a:lstStyle/>
          <a:p>
            <a:fld id="{3FBB4E31-00D8-E247-AEB3-2D60692CEFB1}" type="datetime1">
              <a:rPr lang="it-IT" smtClean="0"/>
              <a:t>15/01/16</a:t>
            </a:fld>
            <a:endParaRPr lang="it-IT"/>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‹n.›</a:t>
            </a:fld>
            <a:endParaRPr lang="it-IT"/>
          </a:p>
        </p:txBody>
      </p:sp>
    </p:spTree>
    <p:extLst>
      <p:ext uri="{BB962C8B-B14F-4D97-AF65-F5344CB8AC3E}">
        <p14:creationId xmlns:p14="http://schemas.microsoft.com/office/powerpoint/2010/main" val="19731767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D76DB356-5F2B-8C43-ACCB-EB35EDAF83D2}" type="datetime1">
              <a:rPr lang="it-IT" smtClean="0"/>
              <a:t>15/01/16</a:t>
            </a:fld>
            <a:endParaRPr lang="it-IT"/>
          </a:p>
        </p:txBody>
      </p:sp>
      <p:sp>
        <p:nvSpPr>
          <p:cNvPr id="3" name="Segnaposto piè di pagina 2"/>
          <p:cNvSpPr>
            <a:spLocks noGrp="1"/>
          </p:cNvSpPr>
          <p:nvPr>
            <p:ph type="ftr" sz="quarter" idx="11"/>
          </p:nvPr>
        </p:nvSpPr>
        <p:spPr/>
        <p:txBody>
          <a:bodyPr/>
          <a:lstStyle/>
          <a:p>
            <a:r>
              <a:rPr lang="it-IT" smtClean="0"/>
              <a:t>Ing. Francesco Cirino</a:t>
            </a:r>
            <a:endParaRPr lang="it-IT"/>
          </a:p>
        </p:txBody>
      </p:sp>
      <p:sp>
        <p:nvSpPr>
          <p:cNvPr id="4" name="Segnaposto numero diapositiva 3"/>
          <p:cNvSpPr>
            <a:spLocks noGrp="1"/>
          </p:cNvSpPr>
          <p:nvPr>
            <p:ph type="sldNum" sz="quarter" idx="12"/>
          </p:nvPr>
        </p:nvSpPr>
        <p:spPr/>
        <p:txBody>
          <a:bodyPr/>
          <a:lstStyle/>
          <a:p>
            <a:fld id="{9158999D-7539-3C4A-954A-FB8234557171}" type="slidenum">
              <a:rPr lang="it-IT" smtClean="0"/>
              <a:t>‹n.›</a:t>
            </a:fld>
            <a:endParaRPr lang="it-IT"/>
          </a:p>
        </p:txBody>
      </p:sp>
    </p:spTree>
    <p:extLst>
      <p:ext uri="{BB962C8B-B14F-4D97-AF65-F5344CB8AC3E}">
        <p14:creationId xmlns:p14="http://schemas.microsoft.com/office/powerpoint/2010/main" val="13446173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p>
            <a:fld id="{21568A31-2D29-174E-B5CD-AD95626F20B2}" type="datetime1">
              <a:rPr lang="it-IT" smtClean="0"/>
              <a:t>15/01/16</a:t>
            </a:fld>
            <a:endParaRPr lang="it-IT"/>
          </a:p>
        </p:txBody>
      </p:sp>
      <p:sp>
        <p:nvSpPr>
          <p:cNvPr id="6" name="Segnaposto piè di pagina 5"/>
          <p:cNvSpPr>
            <a:spLocks noGrp="1"/>
          </p:cNvSpPr>
          <p:nvPr>
            <p:ph type="ftr" sz="quarter" idx="11"/>
          </p:nvPr>
        </p:nvSpPr>
        <p:spPr/>
        <p:txBody>
          <a:bodyPr/>
          <a:lstStyle/>
          <a:p>
            <a:r>
              <a:rPr lang="it-IT" smtClean="0"/>
              <a:t>Ing. Francesco Cirino</a:t>
            </a:r>
            <a:endParaRPr lang="it-IT"/>
          </a:p>
        </p:txBody>
      </p:sp>
      <p:sp>
        <p:nvSpPr>
          <p:cNvPr id="7" name="Segnaposto numero diapositiva 6"/>
          <p:cNvSpPr>
            <a:spLocks noGrp="1"/>
          </p:cNvSpPr>
          <p:nvPr>
            <p:ph type="sldNum" sz="quarter" idx="12"/>
          </p:nvPr>
        </p:nvSpPr>
        <p:spPr/>
        <p:txBody>
          <a:bodyPr/>
          <a:lstStyle/>
          <a:p>
            <a:fld id="{9158999D-7539-3C4A-954A-FB8234557171}" type="slidenum">
              <a:rPr lang="it-IT" smtClean="0"/>
              <a:t>‹n.›</a:t>
            </a:fld>
            <a:endParaRPr lang="it-IT"/>
          </a:p>
        </p:txBody>
      </p:sp>
    </p:spTree>
    <p:extLst>
      <p:ext uri="{BB962C8B-B14F-4D97-AF65-F5344CB8AC3E}">
        <p14:creationId xmlns:p14="http://schemas.microsoft.com/office/powerpoint/2010/main" val="1766922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p>
            <a:fld id="{69F7BB23-B5C9-2A4A-800B-A84B00E65852}" type="datetime1">
              <a:rPr lang="it-IT" smtClean="0"/>
              <a:t>15/01/16</a:t>
            </a:fld>
            <a:endParaRPr lang="it-IT"/>
          </a:p>
        </p:txBody>
      </p:sp>
      <p:sp>
        <p:nvSpPr>
          <p:cNvPr id="6" name="Segnaposto piè di pagina 5"/>
          <p:cNvSpPr>
            <a:spLocks noGrp="1"/>
          </p:cNvSpPr>
          <p:nvPr>
            <p:ph type="ftr" sz="quarter" idx="11"/>
          </p:nvPr>
        </p:nvSpPr>
        <p:spPr/>
        <p:txBody>
          <a:bodyPr/>
          <a:lstStyle/>
          <a:p>
            <a:r>
              <a:rPr lang="it-IT" smtClean="0"/>
              <a:t>Ing. Francesco Cirino</a:t>
            </a:r>
            <a:endParaRPr lang="it-IT"/>
          </a:p>
        </p:txBody>
      </p:sp>
      <p:sp>
        <p:nvSpPr>
          <p:cNvPr id="7" name="Segnaposto numero diapositiva 6"/>
          <p:cNvSpPr>
            <a:spLocks noGrp="1"/>
          </p:cNvSpPr>
          <p:nvPr>
            <p:ph type="sldNum" sz="quarter" idx="12"/>
          </p:nvPr>
        </p:nvSpPr>
        <p:spPr/>
        <p:txBody>
          <a:bodyPr/>
          <a:lstStyle/>
          <a:p>
            <a:fld id="{9158999D-7539-3C4A-954A-FB8234557171}" type="slidenum">
              <a:rPr lang="it-IT" smtClean="0"/>
              <a:t>‹n.›</a:t>
            </a:fld>
            <a:endParaRPr lang="it-IT"/>
          </a:p>
        </p:txBody>
      </p:sp>
    </p:spTree>
    <p:extLst>
      <p:ext uri="{BB962C8B-B14F-4D97-AF65-F5344CB8AC3E}">
        <p14:creationId xmlns:p14="http://schemas.microsoft.com/office/powerpoint/2010/main" val="197158317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gi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dirty="0" smtClean="0"/>
              <a:t>Fare clic per modificare stile</a:t>
            </a:r>
            <a:endParaRPr lang="it-IT" dirty="0"/>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FA8DBF-634C-AB40-8DC7-CBFAAC01E5D1}" type="datetime1">
              <a:rPr lang="it-IT" smtClean="0"/>
              <a:t>15/01/16</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smtClean="0"/>
              <a:t>Ing. Francesco Cirino</a:t>
            </a: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58999D-7539-3C4A-954A-FB8234557171}" type="slidenum">
              <a:rPr lang="it-IT" smtClean="0"/>
              <a:t>‹n.›</a:t>
            </a:fld>
            <a:endParaRPr lang="it-IT"/>
          </a:p>
        </p:txBody>
      </p:sp>
      <p:pic>
        <p:nvPicPr>
          <p:cNvPr id="7" name="Picture 2" descr="C:\Users\dimaio\Desktop\logo_02.gif"/>
          <p:cNvPicPr>
            <a:picLocks noChangeAspect="1" noChangeArrowheads="1" noCrop="1"/>
          </p:cNvPicPr>
          <p:nvPr userDrawn="1"/>
        </p:nvPicPr>
        <p:blipFill>
          <a:blip r:embed="rId13">
            <a:alphaModFix amt="50000"/>
            <a:extLst>
              <a:ext uri="{28A0092B-C50C-407E-A947-70E740481C1C}">
                <a14:useLocalDpi xmlns:a14="http://schemas.microsoft.com/office/drawing/2010/main" val="0"/>
              </a:ext>
            </a:extLst>
          </a:blip>
          <a:srcRect/>
          <a:stretch>
            <a:fillRect/>
          </a:stretch>
        </p:blipFill>
        <p:spPr bwMode="auto">
          <a:xfrm>
            <a:off x="7627938" y="38100"/>
            <a:ext cx="1476375" cy="1104900"/>
          </a:xfrm>
          <a:prstGeom prst="rect">
            <a:avLst/>
          </a:prstGeom>
          <a:solidFill>
            <a:schemeClr val="bg1"/>
          </a:solidFill>
          <a:ln>
            <a:noFill/>
          </a:ln>
        </p:spPr>
      </p:pic>
    </p:spTree>
    <p:extLst>
      <p:ext uri="{BB962C8B-B14F-4D97-AF65-F5344CB8AC3E}">
        <p14:creationId xmlns:p14="http://schemas.microsoft.com/office/powerpoint/2010/main" val="6167985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2.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96633" y="2130425"/>
            <a:ext cx="8876531" cy="1997490"/>
          </a:xfrm>
        </p:spPr>
        <p:txBody>
          <a:bodyPr>
            <a:normAutofit fontScale="90000"/>
          </a:bodyPr>
          <a:lstStyle/>
          <a:p>
            <a:r>
              <a:rPr lang="it-IT" b="1" dirty="0" smtClean="0"/>
              <a:t>LE ATTIVITA’ DI PROGETTAZIONE, DIREZIONE LAVORI E COLLAUDO NELL’INGEGNERIA DELL’INFORMAZIONE</a:t>
            </a:r>
            <a:endParaRPr lang="it-IT" b="1" dirty="0"/>
          </a:p>
        </p:txBody>
      </p:sp>
      <p:sp>
        <p:nvSpPr>
          <p:cNvPr id="3" name="Sottotitolo 2"/>
          <p:cNvSpPr>
            <a:spLocks noGrp="1"/>
          </p:cNvSpPr>
          <p:nvPr>
            <p:ph type="subTitle" idx="1"/>
          </p:nvPr>
        </p:nvSpPr>
        <p:spPr>
          <a:xfrm>
            <a:off x="220877" y="6319346"/>
            <a:ext cx="4417817" cy="504024"/>
          </a:xfrm>
        </p:spPr>
        <p:txBody>
          <a:bodyPr>
            <a:normAutofit/>
          </a:bodyPr>
          <a:lstStyle/>
          <a:p>
            <a:pPr algn="l"/>
            <a:r>
              <a:rPr lang="it-IT" sz="1800" i="1" dirty="0" smtClean="0"/>
              <a:t>Ing. Francesco Cirino</a:t>
            </a:r>
            <a:endParaRPr lang="it-IT" sz="1800" i="1" dirty="0"/>
          </a:p>
        </p:txBody>
      </p:sp>
    </p:spTree>
    <p:extLst>
      <p:ext uri="{BB962C8B-B14F-4D97-AF65-F5344CB8AC3E}">
        <p14:creationId xmlns:p14="http://schemas.microsoft.com/office/powerpoint/2010/main" val="224511381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l"/>
            <a:r>
              <a:rPr lang="it-IT" sz="3600" b="1" dirty="0" smtClean="0"/>
              <a:t>Ingegnere</a:t>
            </a:r>
            <a:r>
              <a:rPr lang="it-IT" dirty="0" smtClean="0">
                <a:latin typeface="Times New Roman" charset="0"/>
              </a:rPr>
              <a:t> </a:t>
            </a:r>
            <a:r>
              <a:rPr lang="it-IT" sz="3600" b="1" dirty="0"/>
              <a:t>dell’Informazione - ICT</a:t>
            </a:r>
          </a:p>
        </p:txBody>
      </p:sp>
      <p:sp>
        <p:nvSpPr>
          <p:cNvPr id="3" name="Segnaposto contenuto 2"/>
          <p:cNvSpPr>
            <a:spLocks noGrp="1"/>
          </p:cNvSpPr>
          <p:nvPr>
            <p:ph idx="1"/>
          </p:nvPr>
        </p:nvSpPr>
        <p:spPr/>
        <p:txBody>
          <a:bodyPr>
            <a:normAutofit fontScale="62500" lnSpcReduction="20000"/>
          </a:bodyPr>
          <a:lstStyle/>
          <a:p>
            <a:r>
              <a:rPr lang="it-IT" dirty="0" smtClean="0"/>
              <a:t>L’</a:t>
            </a:r>
            <a:r>
              <a:rPr lang="it-IT" b="1" dirty="0" smtClean="0"/>
              <a:t>Ingegnere </a:t>
            </a:r>
            <a:r>
              <a:rPr lang="it-IT" b="1" dirty="0"/>
              <a:t>dell'Informazione </a:t>
            </a:r>
            <a:r>
              <a:rPr lang="it-IT" dirty="0"/>
              <a:t>è il professionista iscritto al settore dell</a:t>
            </a:r>
            <a:r>
              <a:rPr lang="it-IT" b="1" dirty="0"/>
              <a:t>'Ingegneria dell'Informazione dell'Ordine degli Ingegneri</a:t>
            </a:r>
            <a:r>
              <a:rPr lang="it-IT" dirty="0"/>
              <a:t>, ovvero al III settore dell'Ordine, anche conosciuto come settore ICT, dall'acronimo inglese che sta per Information and </a:t>
            </a:r>
            <a:r>
              <a:rPr lang="it-IT" dirty="0" err="1"/>
              <a:t>Communication</a:t>
            </a:r>
            <a:r>
              <a:rPr lang="it-IT" dirty="0"/>
              <a:t> Technology.</a:t>
            </a:r>
          </a:p>
          <a:p>
            <a:endParaRPr lang="it-IT" dirty="0"/>
          </a:p>
          <a:p>
            <a:r>
              <a:rPr lang="it-IT" dirty="0" smtClean="0"/>
              <a:t>L’</a:t>
            </a:r>
            <a:r>
              <a:rPr lang="it-IT" b="1" dirty="0" smtClean="0"/>
              <a:t>Ingegnere dell’Informazione</a:t>
            </a:r>
            <a:r>
              <a:rPr lang="it-IT" dirty="0" smtClean="0"/>
              <a:t> </a:t>
            </a:r>
            <a:r>
              <a:rPr lang="it-IT" dirty="0"/>
              <a:t>è un ingegnere che ha conoscenza dei sistemi che caratterizzano la </a:t>
            </a:r>
            <a:r>
              <a:rPr lang="it-IT" b="1" dirty="0"/>
              <a:t>società dell'informazione</a:t>
            </a:r>
            <a:r>
              <a:rPr lang="it-IT" dirty="0"/>
              <a:t>, ha padronanza, sia                           metodologica che pratica, dei principi e </a:t>
            </a:r>
            <a:r>
              <a:rPr lang="it-IT" b="1" dirty="0"/>
              <a:t>dei paradigmi di progettazione dei sistemi di telecomunicazione e di elaborazione dell'informazione</a:t>
            </a:r>
            <a:r>
              <a:rPr lang="it-IT" dirty="0"/>
              <a:t> ed è in grado di valutare l'impatto delle soluzioni proposte in specifici contesti economico-sociali.</a:t>
            </a:r>
          </a:p>
          <a:p>
            <a:pPr marL="0" indent="0">
              <a:buNone/>
            </a:pPr>
            <a:r>
              <a:rPr lang="it-IT" dirty="0" smtClean="0"/>
              <a:t>              </a:t>
            </a:r>
            <a:endParaRPr lang="it-IT" dirty="0"/>
          </a:p>
          <a:p>
            <a:r>
              <a:rPr lang="it-IT" dirty="0"/>
              <a:t>Si tratta del settore dei sistemi informatici, delle reti di telecomunicazione, ma non solo ed essendo </a:t>
            </a:r>
            <a:r>
              <a:rPr lang="it-IT" b="1" dirty="0"/>
              <a:t>pervasivo</a:t>
            </a:r>
            <a:r>
              <a:rPr lang="it-IT" dirty="0"/>
              <a:t>, </a:t>
            </a:r>
            <a:r>
              <a:rPr lang="it-IT" b="1" dirty="0"/>
              <a:t>strategico </a:t>
            </a:r>
            <a:r>
              <a:rPr lang="it-IT" dirty="0"/>
              <a:t>e </a:t>
            </a:r>
            <a:r>
              <a:rPr lang="it-IT" b="1" dirty="0"/>
              <a:t>trasversale</a:t>
            </a:r>
            <a:r>
              <a:rPr lang="it-IT" dirty="0"/>
              <a:t> a tutte le altre attività, costituisce il sistema nervoso del sistema Paese.</a:t>
            </a:r>
          </a:p>
          <a:p>
            <a:endParaRPr lang="it-IT" dirty="0"/>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10</a:t>
            </a:fld>
            <a:endParaRPr lang="it-IT"/>
          </a:p>
        </p:txBody>
      </p:sp>
    </p:spTree>
    <p:extLst>
      <p:ext uri="{BB962C8B-B14F-4D97-AF65-F5344CB8AC3E}">
        <p14:creationId xmlns:p14="http://schemas.microsoft.com/office/powerpoint/2010/main" val="685281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latin typeface="Times New Roman" charset="0"/>
              </a:rPr>
              <a:t>Il D.P.R. 328/</a:t>
            </a:r>
            <a:r>
              <a:rPr lang="it-IT" dirty="0" smtClean="0">
                <a:latin typeface="Times New Roman" charset="0"/>
              </a:rPr>
              <a:t>2001</a:t>
            </a:r>
            <a:endParaRPr lang="it-IT" dirty="0"/>
          </a:p>
        </p:txBody>
      </p:sp>
      <p:sp>
        <p:nvSpPr>
          <p:cNvPr id="3" name="Segnaposto contenuto 2"/>
          <p:cNvSpPr>
            <a:spLocks noGrp="1"/>
          </p:cNvSpPr>
          <p:nvPr>
            <p:ph idx="1"/>
          </p:nvPr>
        </p:nvSpPr>
        <p:spPr>
          <a:xfrm>
            <a:off x="558800" y="2273301"/>
            <a:ext cx="8369300" cy="2870200"/>
          </a:xfrm>
        </p:spPr>
        <p:txBody>
          <a:bodyPr>
            <a:normAutofit/>
          </a:bodyPr>
          <a:lstStyle/>
          <a:p>
            <a:pPr>
              <a:buFontTx/>
              <a:buNone/>
            </a:pPr>
            <a:r>
              <a:rPr lang="it-IT" sz="2000" dirty="0">
                <a:latin typeface="Times New Roman" charset="0"/>
              </a:rPr>
              <a:t>L</a:t>
            </a:r>
            <a:r>
              <a:rPr lang="ja-JP" altLang="it-IT" sz="2000" dirty="0">
                <a:latin typeface="Times New Roman" charset="0"/>
              </a:rPr>
              <a:t>’</a:t>
            </a:r>
            <a:r>
              <a:rPr lang="it-IT" sz="2000" dirty="0">
                <a:latin typeface="Times New Roman" charset="0"/>
              </a:rPr>
              <a:t>art. 46 del D.P.R. n. 328/2001 individua le attività professionali di pertinenza </a:t>
            </a:r>
            <a:r>
              <a:rPr lang="it-IT" sz="2000" dirty="0" smtClean="0">
                <a:latin typeface="Times New Roman" charset="0"/>
              </a:rPr>
              <a:t>degli ingegneri </a:t>
            </a:r>
            <a:r>
              <a:rPr lang="it-IT" sz="2000" dirty="0">
                <a:latin typeface="Times New Roman" charset="0"/>
              </a:rPr>
              <a:t>(specialistici e iunior) per ciascun settore di intervento, adducendo sostanzialmente un duplice criterio: </a:t>
            </a:r>
            <a:r>
              <a:rPr lang="it-IT" sz="2000" dirty="0" smtClean="0">
                <a:latin typeface="Times New Roman" charset="0"/>
              </a:rPr>
              <a:t>l’uno </a:t>
            </a:r>
            <a:r>
              <a:rPr lang="it-IT" sz="2000" dirty="0">
                <a:latin typeface="Times New Roman" charset="0"/>
              </a:rPr>
              <a:t>per così dire </a:t>
            </a:r>
            <a:r>
              <a:rPr lang="ja-JP" altLang="it-IT" sz="2000" dirty="0">
                <a:latin typeface="Times New Roman" charset="0"/>
              </a:rPr>
              <a:t>“</a:t>
            </a:r>
            <a:r>
              <a:rPr lang="it-IT" sz="2000" dirty="0">
                <a:latin typeface="Times New Roman" charset="0"/>
              </a:rPr>
              <a:t>sostanziale</a:t>
            </a:r>
            <a:r>
              <a:rPr lang="ja-JP" altLang="it-IT" sz="2000" dirty="0">
                <a:latin typeface="Times New Roman" charset="0"/>
              </a:rPr>
              <a:t>”</a:t>
            </a:r>
            <a:r>
              <a:rPr lang="it-IT" sz="2000" dirty="0">
                <a:latin typeface="Times New Roman" charset="0"/>
              </a:rPr>
              <a:t> che inquadra le tipologie delle attività professionali esercitabili, </a:t>
            </a:r>
            <a:r>
              <a:rPr lang="it-IT" sz="2000" dirty="0" smtClean="0">
                <a:latin typeface="Times New Roman" charset="0"/>
              </a:rPr>
              <a:t>l’altro</a:t>
            </a:r>
            <a:r>
              <a:rPr lang="it-IT" sz="2000" dirty="0">
                <a:latin typeface="Times New Roman" charset="0"/>
              </a:rPr>
              <a:t>, per così dire </a:t>
            </a:r>
            <a:r>
              <a:rPr lang="ja-JP" altLang="it-IT" sz="2000" dirty="0">
                <a:latin typeface="Times New Roman" charset="0"/>
              </a:rPr>
              <a:t>“</a:t>
            </a:r>
            <a:r>
              <a:rPr lang="it-IT" sz="2000" dirty="0">
                <a:latin typeface="Times New Roman" charset="0"/>
              </a:rPr>
              <a:t>applicativo</a:t>
            </a:r>
            <a:r>
              <a:rPr lang="ja-JP" altLang="it-IT" sz="2000" dirty="0">
                <a:latin typeface="Times New Roman" charset="0"/>
              </a:rPr>
              <a:t>”</a:t>
            </a:r>
            <a:r>
              <a:rPr lang="it-IT" sz="2000" dirty="0">
                <a:latin typeface="Times New Roman" charset="0"/>
              </a:rPr>
              <a:t> diretto invece a definire </a:t>
            </a:r>
            <a:r>
              <a:rPr lang="it-IT" sz="2000" dirty="0" smtClean="0">
                <a:latin typeface="Times New Roman" charset="0"/>
              </a:rPr>
              <a:t>l’ambito </a:t>
            </a:r>
            <a:r>
              <a:rPr lang="it-IT" sz="2000" dirty="0">
                <a:latin typeface="Times New Roman" charset="0"/>
              </a:rPr>
              <a:t>oggettivo alle quali le prime devono applicarsi (ad esempio strutture, infrastrutture, opere per la difesa del suolo, opere geotecniche etc.)</a:t>
            </a:r>
            <a:r>
              <a:rPr lang="it-IT" sz="2000" dirty="0" smtClean="0">
                <a:latin typeface="Times New Roman" charset="0"/>
              </a:rPr>
              <a:t>.</a:t>
            </a:r>
            <a:endParaRPr lang="it-IT" sz="2000" dirty="0">
              <a:latin typeface="Times New Roman" charset="0"/>
            </a:endParaRPr>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11</a:t>
            </a:fld>
            <a:endParaRPr lang="it-IT"/>
          </a:p>
        </p:txBody>
      </p:sp>
    </p:spTree>
    <p:extLst>
      <p:ext uri="{BB962C8B-B14F-4D97-AF65-F5344CB8AC3E}">
        <p14:creationId xmlns:p14="http://schemas.microsoft.com/office/powerpoint/2010/main" val="19465450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latin typeface="Times New Roman" charset="0"/>
              </a:rPr>
              <a:t>Il D.P.R. 328/</a:t>
            </a:r>
            <a:r>
              <a:rPr lang="it-IT" dirty="0" smtClean="0">
                <a:latin typeface="Times New Roman" charset="0"/>
              </a:rPr>
              <a:t>2001</a:t>
            </a:r>
            <a:endParaRPr lang="it-IT" dirty="0"/>
          </a:p>
        </p:txBody>
      </p:sp>
      <p:sp>
        <p:nvSpPr>
          <p:cNvPr id="3" name="Segnaposto contenuto 2"/>
          <p:cNvSpPr>
            <a:spLocks noGrp="1"/>
          </p:cNvSpPr>
          <p:nvPr>
            <p:ph idx="1"/>
          </p:nvPr>
        </p:nvSpPr>
        <p:spPr>
          <a:xfrm>
            <a:off x="457200" y="1600200"/>
            <a:ext cx="8369300" cy="4525963"/>
          </a:xfrm>
        </p:spPr>
        <p:txBody>
          <a:bodyPr>
            <a:normAutofit fontScale="77500" lnSpcReduction="20000"/>
          </a:bodyPr>
          <a:lstStyle/>
          <a:p>
            <a:pPr>
              <a:buFontTx/>
              <a:buNone/>
            </a:pPr>
            <a:r>
              <a:rPr lang="it-IT" sz="4000" dirty="0" smtClean="0">
                <a:latin typeface="Times New Roman" charset="0"/>
              </a:rPr>
              <a:t>Le </a:t>
            </a:r>
            <a:r>
              <a:rPr lang="ja-JP" altLang="it-IT" sz="4000" dirty="0">
                <a:latin typeface="Times New Roman" charset="0"/>
              </a:rPr>
              <a:t>“</a:t>
            </a:r>
            <a:r>
              <a:rPr lang="it-IT" sz="4000" dirty="0">
                <a:latin typeface="Times New Roman" charset="0"/>
              </a:rPr>
              <a:t>coordinate sostanziali</a:t>
            </a:r>
            <a:r>
              <a:rPr lang="ja-JP" altLang="it-IT" sz="4000" dirty="0">
                <a:latin typeface="Times New Roman" charset="0"/>
              </a:rPr>
              <a:t>”</a:t>
            </a:r>
            <a:r>
              <a:rPr lang="it-IT" sz="4000" dirty="0">
                <a:latin typeface="Times New Roman" charset="0"/>
              </a:rPr>
              <a:t> per </a:t>
            </a:r>
            <a:r>
              <a:rPr lang="it-IT" sz="4000" dirty="0" smtClean="0">
                <a:latin typeface="Times New Roman" charset="0"/>
              </a:rPr>
              <a:t>l’inquadramento </a:t>
            </a:r>
            <a:r>
              <a:rPr lang="it-IT" sz="4000" dirty="0">
                <a:latin typeface="Times New Roman" charset="0"/>
              </a:rPr>
              <a:t>delle </a:t>
            </a:r>
            <a:r>
              <a:rPr lang="it-IT" sz="4000" b="1" dirty="0">
                <a:latin typeface="Times New Roman" charset="0"/>
              </a:rPr>
              <a:t>competenze</a:t>
            </a:r>
            <a:r>
              <a:rPr lang="it-IT" sz="4000" dirty="0">
                <a:latin typeface="Times New Roman" charset="0"/>
              </a:rPr>
              <a:t> degli ingegneri sono:</a:t>
            </a:r>
          </a:p>
          <a:p>
            <a:pPr lvl="1">
              <a:buFont typeface="Times New Roman" charset="0"/>
              <a:buAutoNum type="arabicPeriod"/>
            </a:pPr>
            <a:r>
              <a:rPr lang="it-IT" sz="4000" i="1" dirty="0">
                <a:latin typeface="Times New Roman" charset="0"/>
              </a:rPr>
              <a:t>la </a:t>
            </a:r>
            <a:r>
              <a:rPr lang="it-IT" sz="4000" i="1" dirty="0" smtClean="0">
                <a:latin typeface="Times New Roman" charset="0"/>
              </a:rPr>
              <a:t>pianificazione</a:t>
            </a:r>
            <a:endParaRPr lang="it-IT" sz="4000" i="1" dirty="0">
              <a:latin typeface="Times New Roman" charset="0"/>
            </a:endParaRPr>
          </a:p>
          <a:p>
            <a:pPr lvl="1">
              <a:buFont typeface="Times New Roman" charset="0"/>
              <a:buAutoNum type="arabicPeriod"/>
            </a:pPr>
            <a:r>
              <a:rPr lang="it-IT" sz="4000" i="1" dirty="0">
                <a:latin typeface="Times New Roman" charset="0"/>
              </a:rPr>
              <a:t>la </a:t>
            </a:r>
            <a:r>
              <a:rPr lang="it-IT" sz="4000" i="1" dirty="0" smtClean="0">
                <a:latin typeface="Times New Roman" charset="0"/>
              </a:rPr>
              <a:t>progettazione</a:t>
            </a:r>
            <a:endParaRPr lang="it-IT" sz="4000" i="1" dirty="0">
              <a:latin typeface="Times New Roman" charset="0"/>
            </a:endParaRPr>
          </a:p>
          <a:p>
            <a:pPr lvl="1">
              <a:buFont typeface="Times New Roman" charset="0"/>
              <a:buAutoNum type="arabicPeriod"/>
            </a:pPr>
            <a:r>
              <a:rPr lang="it-IT" sz="4000" i="1" dirty="0">
                <a:latin typeface="Times New Roman" charset="0"/>
              </a:rPr>
              <a:t>lo </a:t>
            </a:r>
            <a:r>
              <a:rPr lang="it-IT" sz="4000" i="1" dirty="0" smtClean="0">
                <a:latin typeface="Times New Roman" charset="0"/>
              </a:rPr>
              <a:t>sviluppo</a:t>
            </a:r>
            <a:endParaRPr lang="it-IT" sz="4000" i="1" dirty="0">
              <a:latin typeface="Times New Roman" charset="0"/>
            </a:endParaRPr>
          </a:p>
          <a:p>
            <a:pPr lvl="1">
              <a:buFont typeface="Times New Roman" charset="0"/>
              <a:buAutoNum type="arabicPeriod"/>
            </a:pPr>
            <a:r>
              <a:rPr lang="it-IT" sz="4000" i="1" dirty="0">
                <a:latin typeface="Times New Roman" charset="0"/>
              </a:rPr>
              <a:t>la direzione dei lavori, la stima ed il </a:t>
            </a:r>
            <a:r>
              <a:rPr lang="it-IT" sz="4000" i="1" dirty="0" smtClean="0">
                <a:latin typeface="Times New Roman" charset="0"/>
              </a:rPr>
              <a:t>collaudo</a:t>
            </a:r>
            <a:endParaRPr lang="it-IT" sz="4000" i="1" dirty="0">
              <a:latin typeface="Times New Roman" charset="0"/>
            </a:endParaRPr>
          </a:p>
          <a:p>
            <a:pPr lvl="1">
              <a:buFont typeface="Times New Roman" charset="0"/>
              <a:buAutoNum type="arabicPeriod"/>
            </a:pPr>
            <a:r>
              <a:rPr lang="it-IT" sz="4000" i="1" dirty="0">
                <a:latin typeface="Times New Roman" charset="0"/>
              </a:rPr>
              <a:t>la </a:t>
            </a:r>
            <a:r>
              <a:rPr lang="it-IT" sz="4000" i="1" dirty="0" smtClean="0">
                <a:latin typeface="Times New Roman" charset="0"/>
              </a:rPr>
              <a:t>gestione</a:t>
            </a:r>
          </a:p>
          <a:p>
            <a:pPr lvl="1">
              <a:buFont typeface="Times New Roman" charset="0"/>
              <a:buAutoNum type="arabicPeriod"/>
            </a:pPr>
            <a:r>
              <a:rPr lang="it-IT" sz="4000" i="1" dirty="0" smtClean="0">
                <a:latin typeface="Times New Roman" charset="0"/>
              </a:rPr>
              <a:t>Trasmissione ed elaborazione delle informazioni</a:t>
            </a:r>
            <a:endParaRPr lang="it-IT" sz="4000" i="1" dirty="0">
              <a:latin typeface="Times New Roman" charset="0"/>
            </a:endParaRPr>
          </a:p>
          <a:p>
            <a:pPr marL="0" indent="0">
              <a:buNone/>
            </a:pPr>
            <a:endParaRPr lang="it-IT" dirty="0"/>
          </a:p>
          <a:p>
            <a:pPr marL="457200" lvl="1" indent="0">
              <a:buNone/>
            </a:pPr>
            <a:endParaRPr lang="it-IT" sz="1600" dirty="0" smtClean="0">
              <a:latin typeface="Times New Roman" charset="0"/>
            </a:endParaRPr>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12</a:t>
            </a:fld>
            <a:endParaRPr lang="it-IT"/>
          </a:p>
        </p:txBody>
      </p:sp>
    </p:spTree>
    <p:extLst>
      <p:ext uri="{BB962C8B-B14F-4D97-AF65-F5344CB8AC3E}">
        <p14:creationId xmlns:p14="http://schemas.microsoft.com/office/powerpoint/2010/main" val="39827355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latin typeface="Times New Roman" charset="0"/>
              </a:rPr>
              <a:t>Il D.P.R. 328/</a:t>
            </a:r>
            <a:r>
              <a:rPr lang="it-IT" dirty="0" smtClean="0">
                <a:latin typeface="Times New Roman" charset="0"/>
              </a:rPr>
              <a:t>2001</a:t>
            </a:r>
            <a:endParaRPr lang="it-IT" dirty="0"/>
          </a:p>
        </p:txBody>
      </p:sp>
      <p:sp>
        <p:nvSpPr>
          <p:cNvPr id="3" name="Segnaposto contenuto 2"/>
          <p:cNvSpPr>
            <a:spLocks noGrp="1"/>
          </p:cNvSpPr>
          <p:nvPr>
            <p:ph idx="1"/>
          </p:nvPr>
        </p:nvSpPr>
        <p:spPr>
          <a:xfrm>
            <a:off x="457200" y="1600200"/>
            <a:ext cx="8369300" cy="4525963"/>
          </a:xfrm>
        </p:spPr>
        <p:txBody>
          <a:bodyPr>
            <a:normAutofit fontScale="55000" lnSpcReduction="20000"/>
          </a:bodyPr>
          <a:lstStyle/>
          <a:p>
            <a:pPr marL="0" indent="0">
              <a:buNone/>
            </a:pPr>
            <a:r>
              <a:rPr lang="it-IT" dirty="0" smtClean="0"/>
              <a:t>Le </a:t>
            </a:r>
            <a:r>
              <a:rPr lang="it-IT" dirty="0"/>
              <a:t>“coordinate applicative”, </a:t>
            </a:r>
            <a:r>
              <a:rPr lang="it-IT" dirty="0" smtClean="0"/>
              <a:t>con </a:t>
            </a:r>
            <a:r>
              <a:rPr lang="it-IT" dirty="0"/>
              <a:t>riferimento ai diversi settori per ciascuno dei quali si </a:t>
            </a:r>
            <a:r>
              <a:rPr lang="it-IT" dirty="0" smtClean="0"/>
              <a:t>individuano </a:t>
            </a:r>
            <a:r>
              <a:rPr lang="it-IT" dirty="0"/>
              <a:t>gli ambiti di </a:t>
            </a:r>
            <a:r>
              <a:rPr lang="it-IT" dirty="0" smtClean="0"/>
              <a:t>operatività, </a:t>
            </a:r>
            <a:r>
              <a:rPr lang="it-IT" dirty="0"/>
              <a:t>come dall’elenco riportato: </a:t>
            </a:r>
          </a:p>
          <a:p>
            <a:pPr marL="0" indent="0">
              <a:buNone/>
            </a:pPr>
            <a:endParaRPr lang="it-IT" dirty="0" smtClean="0"/>
          </a:p>
          <a:p>
            <a:pPr marL="0" indent="0">
              <a:buNone/>
            </a:pPr>
            <a:r>
              <a:rPr lang="it-IT" dirty="0" smtClean="0"/>
              <a:t>per </a:t>
            </a:r>
            <a:r>
              <a:rPr lang="it-IT" dirty="0"/>
              <a:t>il </a:t>
            </a:r>
            <a:r>
              <a:rPr lang="it-IT" i="1" dirty="0"/>
              <a:t>settore “ingegneria civile e ambientale”</a:t>
            </a:r>
            <a:r>
              <a:rPr lang="it-IT" dirty="0" smtClean="0"/>
              <a:t>:</a:t>
            </a:r>
          </a:p>
          <a:p>
            <a:pPr marL="0" indent="0">
              <a:buNone/>
            </a:pPr>
            <a:r>
              <a:rPr lang="it-IT" dirty="0" smtClean="0"/>
              <a:t>1</a:t>
            </a:r>
            <a:r>
              <a:rPr lang="it-IT" dirty="0"/>
              <a:t>) opere edili e </a:t>
            </a:r>
            <a:r>
              <a:rPr lang="it-IT" dirty="0" smtClean="0"/>
              <a:t>strutture</a:t>
            </a:r>
            <a:r>
              <a:rPr lang="it-IT" dirty="0"/>
              <a:t>, infrastrutture territoriali e di trasporto; 2) opere per la di- fesa del suolo e per il disinquinamento e la depurazione; 3) opere geotecniche; 4) sistemi e impianti civili e per l’ambiente e il territorio; </a:t>
            </a:r>
            <a:endParaRPr lang="it-IT" dirty="0" smtClean="0"/>
          </a:p>
          <a:p>
            <a:pPr marL="0" indent="0">
              <a:buNone/>
            </a:pPr>
            <a:endParaRPr lang="it-IT" dirty="0" smtClean="0"/>
          </a:p>
          <a:p>
            <a:pPr marL="0" indent="0">
              <a:buNone/>
            </a:pPr>
            <a:r>
              <a:rPr lang="it-IT" dirty="0" smtClean="0"/>
              <a:t>per </a:t>
            </a:r>
            <a:r>
              <a:rPr lang="it-IT" dirty="0"/>
              <a:t>il </a:t>
            </a:r>
            <a:r>
              <a:rPr lang="it-IT" i="1" dirty="0"/>
              <a:t>settore “ingegneria industriale”</a:t>
            </a:r>
            <a:r>
              <a:rPr lang="it-IT" dirty="0" smtClean="0"/>
              <a:t>:</a:t>
            </a:r>
          </a:p>
          <a:p>
            <a:pPr marL="0" indent="0">
              <a:buNone/>
            </a:pPr>
            <a:r>
              <a:rPr lang="it-IT" dirty="0" smtClean="0"/>
              <a:t>1</a:t>
            </a:r>
            <a:r>
              <a:rPr lang="it-IT" dirty="0"/>
              <a:t>) macchine; 2) impianti </a:t>
            </a:r>
            <a:r>
              <a:rPr lang="it-IT" dirty="0" smtClean="0"/>
              <a:t>industriali</a:t>
            </a:r>
            <a:r>
              <a:rPr lang="it-IT" dirty="0"/>
              <a:t>; 3) impianti per la produzione, trasformazione e la </a:t>
            </a:r>
            <a:r>
              <a:rPr lang="it-IT" dirty="0" smtClean="0"/>
              <a:t>distribuzione </a:t>
            </a:r>
            <a:r>
              <a:rPr lang="it-IT" dirty="0"/>
              <a:t>dell’energia; 4) sistemi e processi industriali e tecno- logici; 5) apparati e strumentazioni per la diagnostica e per la terapia medico chirurgica; </a:t>
            </a:r>
          </a:p>
          <a:p>
            <a:pPr marL="0" indent="0">
              <a:buNone/>
            </a:pPr>
            <a:endParaRPr lang="it-IT" dirty="0" smtClean="0"/>
          </a:p>
          <a:p>
            <a:pPr marL="0" indent="0">
              <a:buNone/>
            </a:pPr>
            <a:r>
              <a:rPr lang="it-IT" dirty="0" smtClean="0"/>
              <a:t>per </a:t>
            </a:r>
            <a:r>
              <a:rPr lang="it-IT" dirty="0"/>
              <a:t>il </a:t>
            </a:r>
            <a:r>
              <a:rPr lang="it-IT" i="1" dirty="0"/>
              <a:t>settore “ingegneria dell’informazione”</a:t>
            </a:r>
            <a:r>
              <a:rPr lang="it-IT" dirty="0" smtClean="0"/>
              <a:t>:</a:t>
            </a:r>
          </a:p>
          <a:p>
            <a:pPr marL="0" indent="0">
              <a:buNone/>
            </a:pPr>
            <a:r>
              <a:rPr lang="it-IT" dirty="0" smtClean="0"/>
              <a:t>1</a:t>
            </a:r>
            <a:r>
              <a:rPr lang="it-IT" dirty="0"/>
              <a:t>) impianti e sistemi elettronici, di automazione e di generazione, trasmissione ed </a:t>
            </a:r>
            <a:r>
              <a:rPr lang="it-IT" dirty="0" smtClean="0"/>
              <a:t>elaborazione </a:t>
            </a:r>
            <a:r>
              <a:rPr lang="it-IT" dirty="0"/>
              <a:t>dei dati. </a:t>
            </a:r>
          </a:p>
          <a:p>
            <a:pPr marL="0" indent="0">
              <a:buNone/>
            </a:pPr>
            <a:endParaRPr lang="it-IT" dirty="0"/>
          </a:p>
          <a:p>
            <a:pPr marL="457200" lvl="1" indent="0">
              <a:buNone/>
            </a:pPr>
            <a:endParaRPr lang="it-IT" sz="1600" dirty="0" smtClean="0">
              <a:latin typeface="Times New Roman" charset="0"/>
            </a:endParaRPr>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13</a:t>
            </a:fld>
            <a:endParaRPr lang="it-IT"/>
          </a:p>
        </p:txBody>
      </p:sp>
    </p:spTree>
    <p:extLst>
      <p:ext uri="{BB962C8B-B14F-4D97-AF65-F5344CB8AC3E}">
        <p14:creationId xmlns:p14="http://schemas.microsoft.com/office/powerpoint/2010/main" val="3589125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extLst>
              <p:ext uri="{D42A27DB-BD31-4B8C-83A1-F6EECF244321}">
                <p14:modId xmlns:p14="http://schemas.microsoft.com/office/powerpoint/2010/main" val="3675254422"/>
              </p:ext>
            </p:extLst>
          </p:nvPr>
        </p:nvGraphicFramePr>
        <p:xfrm>
          <a:off x="431800" y="1130302"/>
          <a:ext cx="7785100" cy="4965699"/>
        </p:xfrm>
        <a:graphic>
          <a:graphicData uri="http://schemas.openxmlformats.org/drawingml/2006/table">
            <a:tbl>
              <a:tblPr/>
              <a:tblGrid>
                <a:gridCol w="1344700"/>
                <a:gridCol w="3114040"/>
                <a:gridCol w="3326360"/>
              </a:tblGrid>
              <a:tr h="4774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1" u="none" strike="noStrike" cap="none" normalizeH="0" baseline="0">
                          <a:ln>
                            <a:noFill/>
                          </a:ln>
                          <a:solidFill>
                            <a:srgbClr val="FFFFFF"/>
                          </a:solidFill>
                          <a:effectLst/>
                          <a:latin typeface="Times New Roman" charset="0"/>
                          <a:ea typeface="ＭＳ Ｐゴシック" charset="0"/>
                        </a:rPr>
                        <a:t>Specializzazione</a:t>
                      </a:r>
                    </a:p>
                  </a:txBody>
                  <a:tcPr marL="91439" marR="91439"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1" u="none" strike="noStrike" cap="none" normalizeH="0" baseline="0">
                          <a:ln>
                            <a:noFill/>
                          </a:ln>
                          <a:solidFill>
                            <a:srgbClr val="FFFFFF"/>
                          </a:solidFill>
                          <a:effectLst/>
                          <a:latin typeface="Times New Roman" charset="0"/>
                          <a:ea typeface="ＭＳ Ｐゴシック" charset="0"/>
                        </a:rPr>
                        <a:t>Cosa fa …</a:t>
                      </a:r>
                    </a:p>
                  </a:txBody>
                  <a:tcPr marL="91439" marR="91439"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1" u="none" strike="noStrike" cap="none" normalizeH="0" baseline="0">
                          <a:ln>
                            <a:noFill/>
                          </a:ln>
                          <a:solidFill>
                            <a:srgbClr val="FFFFFF"/>
                          </a:solidFill>
                          <a:effectLst/>
                          <a:latin typeface="Times New Roman" charset="0"/>
                          <a:ea typeface="ＭＳ Ｐゴシック" charset="0"/>
                        </a:rPr>
                        <a:t>Sbocchi Professionali Specifici</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it-IT" sz="1200" b="1" i="1" u="none" strike="noStrike" cap="none" normalizeH="0" baseline="0">
                        <a:ln>
                          <a:noFill/>
                        </a:ln>
                        <a:solidFill>
                          <a:srgbClr val="FFFFFF"/>
                        </a:solidFill>
                        <a:effectLst/>
                        <a:latin typeface="Times New Roman" charset="0"/>
                        <a:ea typeface="ＭＳ Ｐゴシック" charset="0"/>
                      </a:endParaRPr>
                    </a:p>
                  </a:txBody>
                  <a:tcPr marL="91439" marR="91439"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4324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1" u="none" strike="noStrike" cap="none" normalizeH="0" baseline="0" dirty="0">
                          <a:ln>
                            <a:noFill/>
                          </a:ln>
                          <a:solidFill>
                            <a:srgbClr val="000000"/>
                          </a:solidFill>
                          <a:effectLst/>
                          <a:latin typeface="Times New Roman" charset="0"/>
                          <a:ea typeface="ＭＳ Ｐゴシック" charset="0"/>
                        </a:rPr>
                        <a:t>Ingegneria Informatica</a:t>
                      </a:r>
                    </a:p>
                  </a:txBody>
                  <a:tcPr marL="91439" marR="91439"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a:ln>
                            <a:noFill/>
                          </a:ln>
                          <a:solidFill>
                            <a:srgbClr val="000000"/>
                          </a:solidFill>
                          <a:effectLst/>
                          <a:latin typeface="Times New Roman" charset="0"/>
                          <a:ea typeface="ＭＳ Ｐゴシック" charset="0"/>
                        </a:rPr>
                        <a:t>Prepara le figure professionali che operano </a:t>
                      </a:r>
                      <a:r>
                        <a:rPr kumimoji="0" lang="it-IT" sz="1200" b="0" i="0" u="none" strike="noStrike" cap="none" normalizeH="0" baseline="0" dirty="0" smtClean="0">
                          <a:ln>
                            <a:noFill/>
                          </a:ln>
                          <a:solidFill>
                            <a:srgbClr val="000000"/>
                          </a:solidFill>
                          <a:effectLst/>
                          <a:latin typeface="Times New Roman" charset="0"/>
                          <a:ea typeface="ＭＳ Ｐゴシック" charset="0"/>
                        </a:rPr>
                        <a:t>nell’impiego</a:t>
                      </a:r>
                      <a:r>
                        <a:rPr kumimoji="0" lang="it-IT" sz="1200" b="0" i="0" u="none" strike="noStrike" cap="none" normalizeH="0" baseline="0" dirty="0">
                          <a:ln>
                            <a:noFill/>
                          </a:ln>
                          <a:solidFill>
                            <a:srgbClr val="000000"/>
                          </a:solidFill>
                          <a:effectLst/>
                          <a:latin typeface="Times New Roman" charset="0"/>
                          <a:ea typeface="ＭＳ Ｐゴシック" charset="0"/>
                        </a:rPr>
                        <a:t>, progettazione e realizzazione di applicazioni e sistemi basati su tecnologie informatiche hardware e software</a:t>
                      </a:r>
                    </a:p>
                  </a:txBody>
                  <a:tcPr marL="91439" marR="91439"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it-IT" sz="1200" b="0" i="0" u="none" strike="noStrike" cap="none" normalizeH="0" baseline="0">
                          <a:ln>
                            <a:noFill/>
                          </a:ln>
                          <a:solidFill>
                            <a:srgbClr val="000000"/>
                          </a:solidFill>
                          <a:effectLst/>
                          <a:latin typeface="Times New Roman" charset="0"/>
                          <a:ea typeface="ＭＳ Ｐゴシック" charset="0"/>
                        </a:rPr>
                        <a:t>Nella </a:t>
                      </a:r>
                      <a:r>
                        <a:rPr kumimoji="0" lang="it-IT" sz="1200" b="1" i="0" u="none" strike="noStrike" cap="none" normalizeH="0" baseline="0">
                          <a:ln>
                            <a:noFill/>
                          </a:ln>
                          <a:solidFill>
                            <a:srgbClr val="000000"/>
                          </a:solidFill>
                          <a:effectLst/>
                          <a:latin typeface="Times New Roman" charset="0"/>
                          <a:ea typeface="ＭＳ Ｐゴシック" charset="0"/>
                        </a:rPr>
                        <a:t>grande-media e piccola industria</a:t>
                      </a: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it-IT" sz="1200" b="0" i="0" u="none" strike="noStrike" cap="none" normalizeH="0" baseline="0">
                          <a:ln>
                            <a:noFill/>
                          </a:ln>
                          <a:solidFill>
                            <a:srgbClr val="000000"/>
                          </a:solidFill>
                          <a:effectLst/>
                          <a:latin typeface="Times New Roman" charset="0"/>
                          <a:ea typeface="ＭＳ Ｐゴシック" charset="0"/>
                        </a:rPr>
                        <a:t>Nella realizzazione di </a:t>
                      </a:r>
                      <a:r>
                        <a:rPr kumimoji="0" lang="it-IT" sz="1200" b="1" i="0" u="none" strike="noStrike" cap="none" normalizeH="0" baseline="0">
                          <a:ln>
                            <a:noFill/>
                          </a:ln>
                          <a:solidFill>
                            <a:srgbClr val="000000"/>
                          </a:solidFill>
                          <a:effectLst/>
                          <a:latin typeface="Times New Roman" charset="0"/>
                          <a:ea typeface="ＭＳ Ｐゴシック" charset="0"/>
                        </a:rPr>
                        <a:t>sistemi informativi aziendali</a:t>
                      </a:r>
                      <a:r>
                        <a:rPr kumimoji="0" lang="it-IT" sz="1200" b="0" i="0" u="none" strike="noStrike" cap="none" normalizeH="0" baseline="0">
                          <a:ln>
                            <a:noFill/>
                          </a:ln>
                          <a:solidFill>
                            <a:srgbClr val="000000"/>
                          </a:solidFill>
                          <a:effectLst/>
                          <a:latin typeface="Times New Roman" charset="0"/>
                          <a:ea typeface="ＭＳ Ｐゴシック" charset="0"/>
                        </a:rPr>
                        <a:t>, di </a:t>
                      </a:r>
                      <a:r>
                        <a:rPr kumimoji="0" lang="it-IT" sz="1200" b="1" i="0" u="none" strike="noStrike" cap="none" normalizeH="0" baseline="0">
                          <a:ln>
                            <a:noFill/>
                          </a:ln>
                          <a:solidFill>
                            <a:srgbClr val="000000"/>
                          </a:solidFill>
                          <a:effectLst/>
                          <a:latin typeface="Times New Roman" charset="0"/>
                          <a:ea typeface="ＭＳ Ｐゴシック" charset="0"/>
                        </a:rPr>
                        <a:t>data base </a:t>
                      </a:r>
                      <a:r>
                        <a:rPr kumimoji="0" lang="it-IT" sz="1200" b="0" i="0" u="none" strike="noStrike" cap="none" normalizeH="0" baseline="0">
                          <a:ln>
                            <a:noFill/>
                          </a:ln>
                          <a:solidFill>
                            <a:srgbClr val="000000"/>
                          </a:solidFill>
                          <a:effectLst/>
                          <a:latin typeface="Times New Roman" charset="0"/>
                          <a:ea typeface="ＭＳ Ｐゴシック" charset="0"/>
                        </a:rPr>
                        <a:t>e </a:t>
                      </a:r>
                      <a:r>
                        <a:rPr kumimoji="0" lang="it-IT" sz="1200" b="1" i="0" u="none" strike="noStrike" cap="none" normalizeH="0" baseline="0">
                          <a:ln>
                            <a:noFill/>
                          </a:ln>
                          <a:solidFill>
                            <a:srgbClr val="000000"/>
                          </a:solidFill>
                          <a:effectLst/>
                          <a:latin typeface="Times New Roman" charset="0"/>
                          <a:ea typeface="ＭＳ Ｐゴシック" charset="0"/>
                        </a:rPr>
                        <a:t>applicazioni Web</a:t>
                      </a: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it-IT" sz="1200" b="0" i="0" u="none" strike="noStrike" cap="none" normalizeH="0" baseline="0">
                          <a:ln>
                            <a:noFill/>
                          </a:ln>
                          <a:solidFill>
                            <a:srgbClr val="000000"/>
                          </a:solidFill>
                          <a:effectLst/>
                          <a:latin typeface="Times New Roman" charset="0"/>
                          <a:ea typeface="ＭＳ Ｐゴシック" charset="0"/>
                        </a:rPr>
                        <a:t>Nella gestione di sistemi informatici complessi</a:t>
                      </a: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it-IT" sz="1200" b="0" i="0" u="none" strike="noStrike" cap="none" normalizeH="0" baseline="0">
                          <a:ln>
                            <a:noFill/>
                          </a:ln>
                          <a:solidFill>
                            <a:srgbClr val="000000"/>
                          </a:solidFill>
                          <a:effectLst/>
                          <a:latin typeface="Times New Roman" charset="0"/>
                          <a:ea typeface="ＭＳ Ｐゴシック" charset="0"/>
                        </a:rPr>
                        <a:t>Nella </a:t>
                      </a:r>
                      <a:r>
                        <a:rPr kumimoji="0" lang="it-IT" sz="1200" b="1" i="0" u="none" strike="noStrike" cap="none" normalizeH="0" baseline="0">
                          <a:ln>
                            <a:noFill/>
                          </a:ln>
                          <a:solidFill>
                            <a:srgbClr val="000000"/>
                          </a:solidFill>
                          <a:effectLst/>
                          <a:latin typeface="Times New Roman" charset="0"/>
                          <a:ea typeface="ＭＳ Ｐゴシック" charset="0"/>
                        </a:rPr>
                        <a:t>automazione dei servizi in enti pubblici e privati</a:t>
                      </a: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it-IT" sz="1200" b="0" i="0" u="none" strike="noStrike" cap="none" normalizeH="0" baseline="0">
                          <a:ln>
                            <a:noFill/>
                          </a:ln>
                          <a:solidFill>
                            <a:srgbClr val="000000"/>
                          </a:solidFill>
                          <a:effectLst/>
                          <a:latin typeface="Times New Roman" charset="0"/>
                          <a:ea typeface="ＭＳ Ｐゴシック" charset="0"/>
                        </a:rPr>
                        <a:t>Nella </a:t>
                      </a:r>
                      <a:r>
                        <a:rPr kumimoji="0" lang="it-IT" sz="1200" b="1" i="0" u="none" strike="noStrike" cap="none" normalizeH="0" baseline="0">
                          <a:ln>
                            <a:noFill/>
                          </a:ln>
                          <a:solidFill>
                            <a:srgbClr val="000000"/>
                          </a:solidFill>
                          <a:effectLst/>
                          <a:latin typeface="Times New Roman" charset="0"/>
                          <a:ea typeface="ＭＳ Ｐゴシック" charset="0"/>
                        </a:rPr>
                        <a:t>libera professione </a:t>
                      </a:r>
                      <a:r>
                        <a:rPr kumimoji="0" lang="it-IT" sz="1200" b="0" i="0" u="none" strike="noStrike" cap="none" normalizeH="0" baseline="0">
                          <a:ln>
                            <a:noFill/>
                          </a:ln>
                          <a:solidFill>
                            <a:srgbClr val="000000"/>
                          </a:solidFill>
                          <a:effectLst/>
                          <a:latin typeface="Times New Roman" charset="0"/>
                          <a:ea typeface="ＭＳ Ｐゴシック" charset="0"/>
                        </a:rPr>
                        <a:t>come progettista software</a:t>
                      </a:r>
                    </a:p>
                  </a:txBody>
                  <a:tcPr marL="91439" marR="91439"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r>
              <a:tr h="14324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1" u="none" strike="noStrike" cap="none" normalizeH="0" baseline="0">
                          <a:ln>
                            <a:noFill/>
                          </a:ln>
                          <a:solidFill>
                            <a:srgbClr val="000000"/>
                          </a:solidFill>
                          <a:effectLst/>
                          <a:latin typeface="Times New Roman" charset="0"/>
                          <a:ea typeface="ＭＳ Ｐゴシック" charset="0"/>
                        </a:rPr>
                        <a:t>Ingegneria Elettronica</a:t>
                      </a:r>
                      <a:endParaRPr kumimoji="0" lang="it-IT" sz="1200" b="1" i="1" u="none" strike="noStrike" cap="none" normalizeH="0" baseline="0">
                        <a:ln>
                          <a:noFill/>
                        </a:ln>
                        <a:solidFill>
                          <a:srgbClr val="000000"/>
                        </a:solidFill>
                        <a:effectLst/>
                        <a:latin typeface="Times New Roman" charset="0"/>
                        <a:ea typeface="ＭＳ Ｐゴシック" charset="0"/>
                      </a:endParaRPr>
                    </a:p>
                  </a:txBody>
                  <a:tcPr marL="91439" marR="91439"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a:ln>
                            <a:noFill/>
                          </a:ln>
                          <a:solidFill>
                            <a:srgbClr val="000000"/>
                          </a:solidFill>
                          <a:effectLst/>
                          <a:latin typeface="Times New Roman" charset="0"/>
                          <a:ea typeface="ＭＳ Ｐゴシック" charset="0"/>
                        </a:rPr>
                        <a:t>Specifica preparazione per l</a:t>
                      </a:r>
                      <a:r>
                        <a:rPr kumimoji="0" lang="ja-JP" altLang="it-IT" sz="1200" b="0" i="0" u="none" strike="noStrike" cap="none" normalizeH="0" baseline="0">
                          <a:ln>
                            <a:noFill/>
                          </a:ln>
                          <a:solidFill>
                            <a:srgbClr val="000000"/>
                          </a:solidFill>
                          <a:effectLst/>
                          <a:latin typeface="Times New Roman" charset="0"/>
                          <a:ea typeface="ＭＳ Ｐゴシック" charset="0"/>
                        </a:rPr>
                        <a:t>’</a:t>
                      </a:r>
                      <a:r>
                        <a:rPr kumimoji="0" lang="it-IT" sz="1200" b="0" i="0" u="none" strike="noStrike" cap="none" normalizeH="0" baseline="0">
                          <a:ln>
                            <a:noFill/>
                          </a:ln>
                          <a:solidFill>
                            <a:srgbClr val="000000"/>
                          </a:solidFill>
                          <a:effectLst/>
                          <a:latin typeface="Times New Roman" charset="0"/>
                          <a:ea typeface="ＭＳ Ｐゴシック" charset="0"/>
                        </a:rPr>
                        <a:t>applicazioni dell</a:t>
                      </a:r>
                      <a:r>
                        <a:rPr kumimoji="0" lang="ja-JP" altLang="it-IT" sz="1200" b="0" i="0" u="none" strike="noStrike" cap="none" normalizeH="0" baseline="0">
                          <a:ln>
                            <a:noFill/>
                          </a:ln>
                          <a:solidFill>
                            <a:srgbClr val="000000"/>
                          </a:solidFill>
                          <a:effectLst/>
                          <a:latin typeface="Times New Roman" charset="0"/>
                          <a:ea typeface="ＭＳ Ｐゴシック" charset="0"/>
                        </a:rPr>
                        <a:t>’</a:t>
                      </a:r>
                      <a:r>
                        <a:rPr kumimoji="0" lang="it-IT" sz="1200" b="0" i="0" u="none" strike="noStrike" cap="none" normalizeH="0" baseline="0">
                          <a:ln>
                            <a:noFill/>
                          </a:ln>
                          <a:solidFill>
                            <a:srgbClr val="000000"/>
                          </a:solidFill>
                          <a:effectLst/>
                          <a:latin typeface="Times New Roman" charset="0"/>
                          <a:ea typeface="ＭＳ Ｐゴシック" charset="0"/>
                        </a:rPr>
                        <a:t>elettronica  all</a:t>
                      </a:r>
                      <a:r>
                        <a:rPr kumimoji="0" lang="ja-JP" altLang="it-IT" sz="1200" b="0" i="0" u="none" strike="noStrike" cap="none" normalizeH="0" baseline="0">
                          <a:ln>
                            <a:noFill/>
                          </a:ln>
                          <a:solidFill>
                            <a:srgbClr val="000000"/>
                          </a:solidFill>
                          <a:effectLst/>
                          <a:latin typeface="Times New Roman" charset="0"/>
                          <a:ea typeface="ＭＳ Ｐゴシック" charset="0"/>
                        </a:rPr>
                        <a:t>’</a:t>
                      </a:r>
                      <a:r>
                        <a:rPr kumimoji="0" lang="it-IT" sz="1200" b="0" i="0" u="none" strike="noStrike" cap="none" normalizeH="0" baseline="0">
                          <a:ln>
                            <a:noFill/>
                          </a:ln>
                          <a:solidFill>
                            <a:srgbClr val="000000"/>
                          </a:solidFill>
                          <a:effectLst/>
                          <a:latin typeface="Times New Roman" charset="0"/>
                          <a:ea typeface="ＭＳ Ｐゴシック" charset="0"/>
                        </a:rPr>
                        <a:t>industria meccanica e biomedicale.</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a:ln>
                            <a:noFill/>
                          </a:ln>
                          <a:solidFill>
                            <a:srgbClr val="000000"/>
                          </a:solidFill>
                          <a:effectLst/>
                          <a:latin typeface="Times New Roman" charset="0"/>
                          <a:ea typeface="ＭＳ Ｐゴシック" charset="0"/>
                        </a:rPr>
                        <a:t>Metodologie di progettazione di sistemi, circuiti e componenti elettronici avanzati.</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a:ln>
                            <a:noFill/>
                          </a:ln>
                          <a:solidFill>
                            <a:srgbClr val="000000"/>
                          </a:solidFill>
                          <a:effectLst/>
                          <a:latin typeface="Times New Roman" charset="0"/>
                          <a:ea typeface="ＭＳ Ｐゴシック" charset="0"/>
                        </a:rPr>
                        <a:t>Applicazioni dei sistemi elettronici nei diversi settori industriali.</a:t>
                      </a:r>
                    </a:p>
                  </a:txBody>
                  <a:tcPr marL="91439" marR="91439"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a:ln>
                            <a:noFill/>
                          </a:ln>
                          <a:solidFill>
                            <a:srgbClr val="000000"/>
                          </a:solidFill>
                          <a:effectLst/>
                          <a:latin typeface="Times New Roman" charset="0"/>
                          <a:ea typeface="ＭＳ Ｐゴシック" charset="0"/>
                        </a:rPr>
                        <a:t>Progettista elettronico </a:t>
                      </a:r>
                      <a:r>
                        <a:rPr kumimoji="0" lang="it-IT" sz="1200" b="0" i="0" u="none" strike="noStrike" cap="none" normalizeH="0" baseline="0">
                          <a:ln>
                            <a:noFill/>
                          </a:ln>
                          <a:solidFill>
                            <a:srgbClr val="000000"/>
                          </a:solidFill>
                          <a:effectLst/>
                          <a:latin typeface="Times New Roman" charset="0"/>
                          <a:ea typeface="ＭＳ Ｐゴシック" charset="0"/>
                        </a:rPr>
                        <a:t>presso aziende produttrici di hardware/software.</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a:ln>
                            <a:noFill/>
                          </a:ln>
                          <a:solidFill>
                            <a:srgbClr val="000000"/>
                          </a:solidFill>
                          <a:effectLst/>
                          <a:latin typeface="Times New Roman" charset="0"/>
                          <a:ea typeface="ＭＳ Ｐゴシック" charset="0"/>
                        </a:rPr>
                        <a:t>Sistemista</a:t>
                      </a:r>
                      <a:r>
                        <a:rPr kumimoji="0" lang="it-IT" sz="1200" b="0" i="0" u="none" strike="noStrike" cap="none" normalizeH="0" baseline="0">
                          <a:ln>
                            <a:noFill/>
                          </a:ln>
                          <a:solidFill>
                            <a:srgbClr val="000000"/>
                          </a:solidFill>
                          <a:effectLst/>
                          <a:latin typeface="Times New Roman" charset="0"/>
                          <a:ea typeface="ＭＳ Ｐゴシック" charset="0"/>
                        </a:rPr>
                        <a:t> presso aziende di sistemi elettronici, telecomunicazioni e automazione industriale.</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a:ln>
                            <a:noFill/>
                          </a:ln>
                          <a:solidFill>
                            <a:srgbClr val="000000"/>
                          </a:solidFill>
                          <a:effectLst/>
                          <a:latin typeface="Times New Roman" charset="0"/>
                          <a:ea typeface="ＭＳ Ｐゴシック" charset="0"/>
                        </a:rPr>
                        <a:t>Esperto tecnico </a:t>
                      </a:r>
                      <a:r>
                        <a:rPr kumimoji="0" lang="it-IT" sz="1200" b="0" i="0" u="none" strike="noStrike" cap="none" normalizeH="0" baseline="0">
                          <a:ln>
                            <a:noFill/>
                          </a:ln>
                          <a:solidFill>
                            <a:srgbClr val="000000"/>
                          </a:solidFill>
                          <a:effectLst/>
                          <a:latin typeface="Times New Roman" charset="0"/>
                          <a:ea typeface="ＭＳ Ｐゴシック" charset="0"/>
                        </a:rPr>
                        <a:t>nelle strutture commerciali.</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a:ln>
                            <a:noFill/>
                          </a:ln>
                          <a:solidFill>
                            <a:srgbClr val="000000"/>
                          </a:solidFill>
                          <a:effectLst/>
                          <a:latin typeface="Times New Roman" charset="0"/>
                          <a:ea typeface="ＭＳ Ｐゴシック" charset="0"/>
                        </a:rPr>
                        <a:t>Consulente e libero professionista</a:t>
                      </a:r>
                      <a:r>
                        <a:rPr kumimoji="0" lang="it-IT" sz="1200" b="0" i="0" u="none" strike="noStrike" cap="none" normalizeH="0" baseline="0">
                          <a:ln>
                            <a:noFill/>
                          </a:ln>
                          <a:solidFill>
                            <a:srgbClr val="000000"/>
                          </a:solidFill>
                          <a:effectLst/>
                          <a:latin typeface="Times New Roman" charset="0"/>
                          <a:ea typeface="ＭＳ Ｐゴシック" charset="0"/>
                        </a:rPr>
                        <a:t> in</a:t>
                      </a:r>
                      <a:r>
                        <a:rPr kumimoji="0" lang="it-IT" sz="1200" b="1" i="0" u="none" strike="noStrike" cap="none" normalizeH="0" baseline="0">
                          <a:ln>
                            <a:noFill/>
                          </a:ln>
                          <a:solidFill>
                            <a:srgbClr val="000000"/>
                          </a:solidFill>
                          <a:effectLst/>
                          <a:latin typeface="Times New Roman" charset="0"/>
                          <a:ea typeface="ＭＳ Ｐゴシック" charset="0"/>
                        </a:rPr>
                        <a:t> </a:t>
                      </a:r>
                      <a:r>
                        <a:rPr kumimoji="0" lang="it-IT" sz="1200" b="0" i="0" u="none" strike="noStrike" cap="none" normalizeH="0" baseline="0">
                          <a:ln>
                            <a:noFill/>
                          </a:ln>
                          <a:solidFill>
                            <a:srgbClr val="000000"/>
                          </a:solidFill>
                          <a:effectLst/>
                          <a:latin typeface="Times New Roman" charset="0"/>
                          <a:ea typeface="ＭＳ Ｐゴシック" charset="0"/>
                        </a:rPr>
                        <a:t>settori avanzati dell</a:t>
                      </a:r>
                      <a:r>
                        <a:rPr kumimoji="0" lang="ja-JP" altLang="it-IT" sz="1200" b="0" i="0" u="none" strike="noStrike" cap="none" normalizeH="0" baseline="0">
                          <a:ln>
                            <a:noFill/>
                          </a:ln>
                          <a:solidFill>
                            <a:srgbClr val="000000"/>
                          </a:solidFill>
                          <a:effectLst/>
                          <a:latin typeface="Times New Roman" charset="0"/>
                          <a:ea typeface="ＭＳ Ｐゴシック" charset="0"/>
                        </a:rPr>
                        <a:t>’</a:t>
                      </a:r>
                      <a:r>
                        <a:rPr kumimoji="0" lang="it-IT" sz="1200" b="0" i="0" u="none" strike="noStrike" cap="none" normalizeH="0" baseline="0">
                          <a:ln>
                            <a:noFill/>
                          </a:ln>
                          <a:solidFill>
                            <a:srgbClr val="000000"/>
                          </a:solidFill>
                          <a:effectLst/>
                          <a:latin typeface="Times New Roman" charset="0"/>
                          <a:ea typeface="ＭＳ Ｐゴシック" charset="0"/>
                        </a:rPr>
                        <a:t>ingegneria dell</a:t>
                      </a:r>
                      <a:r>
                        <a:rPr kumimoji="0" lang="ja-JP" altLang="it-IT" sz="1200" b="0" i="0" u="none" strike="noStrike" cap="none" normalizeH="0" baseline="0">
                          <a:ln>
                            <a:noFill/>
                          </a:ln>
                          <a:solidFill>
                            <a:srgbClr val="000000"/>
                          </a:solidFill>
                          <a:effectLst/>
                          <a:latin typeface="Times New Roman" charset="0"/>
                          <a:ea typeface="ＭＳ Ｐゴシック" charset="0"/>
                        </a:rPr>
                        <a:t>’</a:t>
                      </a:r>
                      <a:r>
                        <a:rPr kumimoji="0" lang="it-IT" sz="1200" b="0" i="0" u="none" strike="noStrike" cap="none" normalizeH="0" baseline="0">
                          <a:ln>
                            <a:noFill/>
                          </a:ln>
                          <a:solidFill>
                            <a:srgbClr val="000000"/>
                          </a:solidFill>
                          <a:effectLst/>
                          <a:latin typeface="Times New Roman" charset="0"/>
                          <a:ea typeface="ＭＳ Ｐゴシック" charset="0"/>
                        </a:rPr>
                        <a:t>informazione.</a:t>
                      </a:r>
                    </a:p>
                  </a:txBody>
                  <a:tcPr marL="91439" marR="91439"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16233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1" u="none" strike="noStrike" cap="none" normalizeH="0" baseline="0">
                          <a:ln>
                            <a:noFill/>
                          </a:ln>
                          <a:solidFill>
                            <a:srgbClr val="000000"/>
                          </a:solidFill>
                          <a:effectLst/>
                          <a:latin typeface="Times New Roman" charset="0"/>
                          <a:ea typeface="ＭＳ Ｐゴシック" charset="0"/>
                        </a:rPr>
                        <a:t>Ingegneria delle Telecomunicazioni</a:t>
                      </a:r>
                    </a:p>
                  </a:txBody>
                  <a:tcPr marL="91439" marR="91439"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a:ln>
                            <a:noFill/>
                          </a:ln>
                          <a:solidFill>
                            <a:srgbClr val="000000"/>
                          </a:solidFill>
                          <a:effectLst/>
                          <a:latin typeface="Times New Roman" charset="0"/>
                          <a:ea typeface="ＭＳ Ｐゴシック" charset="0"/>
                        </a:rPr>
                        <a:t>Utilizzare tecniche e strumenti per la</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a:ln>
                            <a:noFill/>
                          </a:ln>
                          <a:solidFill>
                            <a:srgbClr val="000000"/>
                          </a:solidFill>
                          <a:effectLst/>
                          <a:latin typeface="Times New Roman" charset="0"/>
                          <a:ea typeface="ＭＳ Ｐゴシック" charset="0"/>
                        </a:rPr>
                        <a:t>progettazione e la gestione</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a:ln>
                            <a:noFill/>
                          </a:ln>
                          <a:solidFill>
                            <a:srgbClr val="000000"/>
                          </a:solidFill>
                          <a:effectLst/>
                          <a:latin typeface="Times New Roman" charset="0"/>
                          <a:ea typeface="ＭＳ Ｐゴシック" charset="0"/>
                        </a:rPr>
                        <a:t>di sistemi di telecomunicazione basate su sistemi elettronici ed informatici. Inoltre incide nella produzione e nella gestione di servizi di  telecomunicazioni, interattivi e multimediali</a:t>
                      </a:r>
                    </a:p>
                  </a:txBody>
                  <a:tcPr marL="91439" marR="91439"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a:ln>
                            <a:noFill/>
                          </a:ln>
                          <a:solidFill>
                            <a:srgbClr val="000000"/>
                          </a:solidFill>
                          <a:effectLst/>
                          <a:latin typeface="Times New Roman" charset="0"/>
                          <a:ea typeface="ＭＳ Ｐゴシック" charset="0"/>
                        </a:rPr>
                        <a:t>Realtà della </a:t>
                      </a:r>
                      <a:r>
                        <a:rPr kumimoji="0" lang="it-IT" sz="1200" b="1" i="0" u="none" strike="noStrike" cap="none" normalizeH="0" baseline="0" dirty="0">
                          <a:ln>
                            <a:noFill/>
                          </a:ln>
                          <a:solidFill>
                            <a:srgbClr val="000000"/>
                          </a:solidFill>
                          <a:effectLst/>
                          <a:latin typeface="Times New Roman" charset="0"/>
                          <a:ea typeface="ＭＳ Ｐゴシック" charset="0"/>
                        </a:rPr>
                        <a:t>grande impresa</a:t>
                      </a:r>
                      <a:r>
                        <a:rPr kumimoji="0" lang="it-IT" sz="1200" b="0" i="0" u="none" strike="noStrike" cap="none" normalizeH="0" baseline="0" dirty="0">
                          <a:ln>
                            <a:noFill/>
                          </a:ln>
                          <a:solidFill>
                            <a:srgbClr val="000000"/>
                          </a:solidFill>
                          <a:effectLst/>
                          <a:latin typeface="Times New Roman" charset="0"/>
                          <a:ea typeface="ＭＳ Ｐゴシック" charset="0"/>
                        </a:rPr>
                        <a:t> e dei maggiori gestori di telecomunicazioni</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a:ln>
                            <a:noFill/>
                          </a:ln>
                          <a:solidFill>
                            <a:srgbClr val="000000"/>
                          </a:solidFill>
                          <a:effectLst/>
                          <a:latin typeface="Times New Roman" charset="0"/>
                          <a:ea typeface="ＭＳ Ｐゴシック" charset="0"/>
                        </a:rPr>
                        <a:t>Apporto significativo alla </a:t>
                      </a:r>
                      <a:r>
                        <a:rPr kumimoji="0" lang="it-IT" sz="1200" b="1" i="0" u="none" strike="noStrike" cap="none" normalizeH="0" baseline="0" dirty="0">
                          <a:ln>
                            <a:noFill/>
                          </a:ln>
                          <a:solidFill>
                            <a:srgbClr val="000000"/>
                          </a:solidFill>
                          <a:effectLst/>
                          <a:latin typeface="Times New Roman" charset="0"/>
                          <a:ea typeface="ＭＳ Ｐゴシック" charset="0"/>
                        </a:rPr>
                        <a:t>realtà locale </a:t>
                      </a:r>
                      <a:r>
                        <a:rPr kumimoji="0" lang="it-IT" sz="1200" b="0" i="0" u="none" strike="noStrike" cap="none" normalizeH="0" baseline="0" dirty="0">
                          <a:ln>
                            <a:noFill/>
                          </a:ln>
                          <a:solidFill>
                            <a:srgbClr val="000000"/>
                          </a:solidFill>
                          <a:effectLst/>
                          <a:latin typeface="Times New Roman" charset="0"/>
                          <a:ea typeface="ＭＳ Ｐゴシック" charset="0"/>
                        </a:rPr>
                        <a:t>per le infrastrutture telematiche.</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a:ln>
                            <a:noFill/>
                          </a:ln>
                          <a:solidFill>
                            <a:srgbClr val="000000"/>
                          </a:solidFill>
                          <a:effectLst/>
                          <a:latin typeface="Times New Roman" charset="0"/>
                          <a:ea typeface="ＭＳ Ｐゴシック" charset="0"/>
                        </a:rPr>
                        <a:t>Management nelle </a:t>
                      </a:r>
                      <a:r>
                        <a:rPr kumimoji="0" lang="it-IT" sz="1200" b="1" i="0" u="none" strike="noStrike" cap="none" normalizeH="0" baseline="0" dirty="0">
                          <a:ln>
                            <a:noFill/>
                          </a:ln>
                          <a:solidFill>
                            <a:srgbClr val="000000"/>
                          </a:solidFill>
                          <a:effectLst/>
                          <a:latin typeface="Times New Roman" charset="0"/>
                          <a:ea typeface="ＭＳ Ｐゴシック" charset="0"/>
                        </a:rPr>
                        <a:t>PMI </a:t>
                      </a:r>
                      <a:r>
                        <a:rPr kumimoji="0" lang="it-IT" sz="1200" b="0" i="0" u="none" strike="noStrike" cap="none" normalizeH="0" baseline="0" dirty="0">
                          <a:ln>
                            <a:noFill/>
                          </a:ln>
                          <a:solidFill>
                            <a:srgbClr val="000000"/>
                          </a:solidFill>
                          <a:effectLst/>
                          <a:latin typeface="Times New Roman" charset="0"/>
                          <a:ea typeface="ＭＳ Ｐゴシック" charset="0"/>
                        </a:rPr>
                        <a:t>preparato sulle nuove tecnologie e sulle infrastrutture (componenti e reti ottiche, soluzioni di interconnessione a larga banda, LAN, MAN, WAN, wireless LAN)</a:t>
                      </a:r>
                    </a:p>
                  </a:txBody>
                  <a:tcPr marL="91439" marR="91439"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r>
            </a:tbl>
          </a:graphicData>
        </a:graphic>
      </p:graphicFrame>
      <p:sp>
        <p:nvSpPr>
          <p:cNvPr id="5" name="Segnaposto piè di pagina 4"/>
          <p:cNvSpPr>
            <a:spLocks noGrp="1"/>
          </p:cNvSpPr>
          <p:nvPr>
            <p:ph type="ftr" sz="quarter" idx="11"/>
          </p:nvPr>
        </p:nvSpPr>
        <p:spPr/>
        <p:txBody>
          <a:bodyPr/>
          <a:lstStyle/>
          <a:p>
            <a:r>
              <a:rPr lang="it-IT" smtClean="0"/>
              <a:t>Ing. Francesco Cirino</a:t>
            </a:r>
            <a:endParaRPr lang="it-IT"/>
          </a:p>
        </p:txBody>
      </p:sp>
      <p:sp>
        <p:nvSpPr>
          <p:cNvPr id="6" name="Segnaposto numero diapositiva 5"/>
          <p:cNvSpPr>
            <a:spLocks noGrp="1"/>
          </p:cNvSpPr>
          <p:nvPr>
            <p:ph type="sldNum" sz="quarter" idx="12"/>
          </p:nvPr>
        </p:nvSpPr>
        <p:spPr/>
        <p:txBody>
          <a:bodyPr/>
          <a:lstStyle/>
          <a:p>
            <a:fld id="{9158999D-7539-3C4A-954A-FB8234557171}" type="slidenum">
              <a:rPr lang="it-IT" smtClean="0"/>
              <a:t>14</a:t>
            </a:fld>
            <a:endParaRPr lang="it-IT"/>
          </a:p>
        </p:txBody>
      </p:sp>
    </p:spTree>
    <p:extLst>
      <p:ext uri="{BB962C8B-B14F-4D97-AF65-F5344CB8AC3E}">
        <p14:creationId xmlns:p14="http://schemas.microsoft.com/office/powerpoint/2010/main" val="21124813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extLst>
              <p:ext uri="{D42A27DB-BD31-4B8C-83A1-F6EECF244321}">
                <p14:modId xmlns:p14="http://schemas.microsoft.com/office/powerpoint/2010/main" val="932969163"/>
              </p:ext>
            </p:extLst>
          </p:nvPr>
        </p:nvGraphicFramePr>
        <p:xfrm>
          <a:off x="431801" y="1143000"/>
          <a:ext cx="7569200" cy="5052354"/>
        </p:xfrm>
        <a:graphic>
          <a:graphicData uri="http://schemas.openxmlformats.org/drawingml/2006/table">
            <a:tbl>
              <a:tblPr/>
              <a:tblGrid>
                <a:gridCol w="1238596"/>
                <a:gridCol w="2683626"/>
                <a:gridCol w="3646978"/>
              </a:tblGrid>
              <a:tr h="5155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1" u="none" strike="noStrike" cap="none" normalizeH="0" baseline="0" dirty="0">
                          <a:ln>
                            <a:noFill/>
                          </a:ln>
                          <a:solidFill>
                            <a:srgbClr val="FFFFFF"/>
                          </a:solidFill>
                          <a:effectLst/>
                          <a:latin typeface="Times New Roman" charset="0"/>
                          <a:ea typeface="ＭＳ Ｐゴシック" charset="0"/>
                        </a:rPr>
                        <a:t>Specializzazione</a:t>
                      </a:r>
                    </a:p>
                  </a:txBody>
                  <a:tcPr marL="91439" marR="91439"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1" u="none" strike="noStrike" cap="none" normalizeH="0" baseline="0">
                          <a:ln>
                            <a:noFill/>
                          </a:ln>
                          <a:solidFill>
                            <a:srgbClr val="FFFFFF"/>
                          </a:solidFill>
                          <a:effectLst/>
                          <a:latin typeface="Times New Roman" charset="0"/>
                          <a:ea typeface="ＭＳ Ｐゴシック" charset="0"/>
                        </a:rPr>
                        <a:t>Cosa fa …</a:t>
                      </a:r>
                    </a:p>
                  </a:txBody>
                  <a:tcPr marL="91439" marR="91439"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1" u="none" strike="noStrike" cap="none" normalizeH="0" baseline="0">
                          <a:ln>
                            <a:noFill/>
                          </a:ln>
                          <a:solidFill>
                            <a:srgbClr val="FFFFFF"/>
                          </a:solidFill>
                          <a:effectLst/>
                          <a:latin typeface="Times New Roman" charset="0"/>
                          <a:ea typeface="ＭＳ Ｐゴシック" charset="0"/>
                        </a:rPr>
                        <a:t>Sbocchi Professionali Specifici</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it-IT" sz="1200" b="1" i="1" u="none" strike="noStrike" cap="none" normalizeH="0" baseline="0">
                        <a:ln>
                          <a:noFill/>
                        </a:ln>
                        <a:solidFill>
                          <a:srgbClr val="FFFFFF"/>
                        </a:solidFill>
                        <a:effectLst/>
                        <a:latin typeface="Times New Roman" charset="0"/>
                        <a:ea typeface="ＭＳ Ｐゴシック" charset="0"/>
                      </a:endParaRPr>
                    </a:p>
                  </a:txBody>
                  <a:tcPr marL="91439" marR="91439"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3717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1" u="none" strike="noStrike" cap="none" normalizeH="0" baseline="0" dirty="0">
                          <a:ln>
                            <a:noFill/>
                          </a:ln>
                          <a:solidFill>
                            <a:srgbClr val="000000"/>
                          </a:solidFill>
                          <a:effectLst/>
                          <a:latin typeface="Times New Roman" charset="0"/>
                          <a:ea typeface="ＭＳ Ｐゴシック" charset="0"/>
                        </a:rPr>
                        <a:t>Ingegneria Biomedica</a:t>
                      </a:r>
                    </a:p>
                  </a:txBody>
                  <a:tcPr marL="91439" marR="91439"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a:ln>
                            <a:noFill/>
                          </a:ln>
                          <a:solidFill>
                            <a:srgbClr val="000000"/>
                          </a:solidFill>
                          <a:effectLst/>
                          <a:latin typeface="Times New Roman" charset="0"/>
                          <a:ea typeface="ＭＳ Ｐゴシック" charset="0"/>
                        </a:rPr>
                        <a:t>Si focalizza sull</a:t>
                      </a:r>
                      <a:r>
                        <a:rPr kumimoji="0" lang="ja-JP" altLang="it-IT" sz="1200" b="0" i="0" u="none" strike="noStrike" cap="none" normalizeH="0" baseline="0">
                          <a:ln>
                            <a:noFill/>
                          </a:ln>
                          <a:solidFill>
                            <a:srgbClr val="000000"/>
                          </a:solidFill>
                          <a:effectLst/>
                          <a:latin typeface="Times New Roman" charset="0"/>
                          <a:ea typeface="ＭＳ Ｐゴシック" charset="0"/>
                        </a:rPr>
                        <a:t>’</a:t>
                      </a:r>
                      <a:r>
                        <a:rPr kumimoji="0" lang="it-IT" sz="1200" b="0" i="0" u="none" strike="noStrike" cap="none" normalizeH="0" baseline="0">
                          <a:ln>
                            <a:noFill/>
                          </a:ln>
                          <a:solidFill>
                            <a:srgbClr val="000000"/>
                          </a:solidFill>
                          <a:effectLst/>
                          <a:latin typeface="Times New Roman" charset="0"/>
                          <a:ea typeface="ＭＳ Ｐゴシック" charset="0"/>
                        </a:rPr>
                        <a:t>integrazione delle scienze ingegneristiche (elettronica, informatica, meccanica, chimica) con quelle biomediche per lo sviluppo di avanzati ed innovativi sistemi di Human Health.</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it-IT" sz="1200" b="0" i="0" u="none" strike="noStrike" cap="none" normalizeH="0" baseline="0">
                        <a:ln>
                          <a:noFill/>
                        </a:ln>
                        <a:solidFill>
                          <a:srgbClr val="000000"/>
                        </a:solidFill>
                        <a:effectLst/>
                        <a:latin typeface="Times New Roman" charset="0"/>
                        <a:ea typeface="ＭＳ Ｐゴシック" charset="0"/>
                      </a:endParaRPr>
                    </a:p>
                  </a:txBody>
                  <a:tcPr marL="91439" marR="91439"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a:ln>
                            <a:noFill/>
                          </a:ln>
                          <a:solidFill>
                            <a:srgbClr val="000000"/>
                          </a:solidFill>
                          <a:effectLst/>
                          <a:latin typeface="Times New Roman" charset="0"/>
                          <a:ea typeface="ＭＳ Ｐゴシック" charset="0"/>
                        </a:rPr>
                        <a:t>Sviluppo strumentazione e dispositivi diagnostici </a:t>
                      </a:r>
                      <a:r>
                        <a:rPr kumimoji="0" lang="it-IT" sz="1200" b="0" i="0" u="none" strike="noStrike" cap="none" normalizeH="0" baseline="0">
                          <a:ln>
                            <a:noFill/>
                          </a:ln>
                          <a:solidFill>
                            <a:srgbClr val="000000"/>
                          </a:solidFill>
                          <a:effectLst/>
                          <a:latin typeface="Times New Roman" charset="0"/>
                          <a:ea typeface="ＭＳ Ｐゴシック" charset="0"/>
                        </a:rPr>
                        <a:t>e </a:t>
                      </a:r>
                      <a:r>
                        <a:rPr kumimoji="0" lang="it-IT" sz="1200" b="1" i="0" u="none" strike="noStrike" cap="none" normalizeH="0" baseline="0">
                          <a:ln>
                            <a:noFill/>
                          </a:ln>
                          <a:solidFill>
                            <a:srgbClr val="000000"/>
                          </a:solidFill>
                          <a:effectLst/>
                          <a:latin typeface="Times New Roman" charset="0"/>
                          <a:ea typeface="ＭＳ Ｐゴシック" charset="0"/>
                        </a:rPr>
                        <a:t>terapeutici a </a:t>
                      </a:r>
                      <a:r>
                        <a:rPr kumimoji="0" lang="it-IT" sz="1200" b="0" i="0" u="none" strike="noStrike" cap="none" normalizeH="0" baseline="0">
                          <a:ln>
                            <a:noFill/>
                          </a:ln>
                          <a:solidFill>
                            <a:srgbClr val="000000"/>
                          </a:solidFill>
                          <a:effectLst/>
                          <a:latin typeface="Times New Roman" charset="0"/>
                          <a:ea typeface="ＭＳ Ｐゴシック" charset="0"/>
                        </a:rPr>
                        <a:t>tecnologia avanzata</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a:ln>
                            <a:noFill/>
                          </a:ln>
                          <a:solidFill>
                            <a:srgbClr val="000000"/>
                          </a:solidFill>
                          <a:effectLst/>
                          <a:latin typeface="Times New Roman" charset="0"/>
                          <a:ea typeface="ＭＳ Ｐゴシック" charset="0"/>
                        </a:rPr>
                        <a:t>Sviluppo di </a:t>
                      </a:r>
                      <a:r>
                        <a:rPr kumimoji="0" lang="it-IT" sz="1200" b="1" i="0" u="none" strike="noStrike" cap="none" normalizeH="0" baseline="0">
                          <a:ln>
                            <a:noFill/>
                          </a:ln>
                          <a:solidFill>
                            <a:srgbClr val="000000"/>
                          </a:solidFill>
                          <a:effectLst/>
                          <a:latin typeface="Times New Roman" charset="0"/>
                          <a:ea typeface="ＭＳ Ｐゴシック" charset="0"/>
                        </a:rPr>
                        <a:t>metodi di elaborazione e trattamento di dati</a:t>
                      </a:r>
                      <a:r>
                        <a:rPr kumimoji="0" lang="it-IT" sz="1200" b="0" i="0" u="none" strike="noStrike" cap="none" normalizeH="0" baseline="0">
                          <a:ln>
                            <a:noFill/>
                          </a:ln>
                          <a:solidFill>
                            <a:srgbClr val="000000"/>
                          </a:solidFill>
                          <a:effectLst/>
                          <a:latin typeface="Times New Roman" charset="0"/>
                          <a:ea typeface="ＭＳ Ｐゴシック" charset="0"/>
                        </a:rPr>
                        <a:t>, segnali e immagini biologiche e mediche</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a:ln>
                            <a:noFill/>
                          </a:ln>
                          <a:solidFill>
                            <a:srgbClr val="000000"/>
                          </a:solidFill>
                          <a:effectLst/>
                          <a:latin typeface="Times New Roman" charset="0"/>
                          <a:ea typeface="ＭＳ Ｐゴシック" charset="0"/>
                        </a:rPr>
                        <a:t>Sviluppare tecnologie </a:t>
                      </a:r>
                      <a:r>
                        <a:rPr kumimoji="0" lang="it-IT" sz="1200" b="0" i="0" u="none" strike="noStrike" cap="none" normalizeH="0" baseline="0">
                          <a:ln>
                            <a:noFill/>
                          </a:ln>
                          <a:solidFill>
                            <a:srgbClr val="000000"/>
                          </a:solidFill>
                          <a:effectLst/>
                          <a:latin typeface="Times New Roman" charset="0"/>
                          <a:ea typeface="ＭＳ Ｐゴシック" charset="0"/>
                        </a:rPr>
                        <a:t>per la disabilità, protesi , e organi artificiali</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a:ln>
                            <a:noFill/>
                          </a:ln>
                          <a:solidFill>
                            <a:srgbClr val="000000"/>
                          </a:solidFill>
                          <a:effectLst/>
                          <a:latin typeface="Times New Roman" charset="0"/>
                          <a:ea typeface="ＭＳ Ｐゴシック" charset="0"/>
                        </a:rPr>
                        <a:t>Studio di biomateriali </a:t>
                      </a:r>
                      <a:r>
                        <a:rPr kumimoji="0" lang="it-IT" sz="1200" b="0" i="0" u="none" strike="noStrike" cap="none" normalizeH="0" baseline="0">
                          <a:ln>
                            <a:noFill/>
                          </a:ln>
                          <a:solidFill>
                            <a:srgbClr val="000000"/>
                          </a:solidFill>
                          <a:effectLst/>
                          <a:latin typeface="Times New Roman" charset="0"/>
                          <a:ea typeface="ＭＳ Ｐゴシック" charset="0"/>
                        </a:rPr>
                        <a:t>e ingegneria dei tessuti biologici</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a:ln>
                            <a:noFill/>
                          </a:ln>
                          <a:solidFill>
                            <a:srgbClr val="000000"/>
                          </a:solidFill>
                          <a:effectLst/>
                          <a:latin typeface="Times New Roman" charset="0"/>
                          <a:ea typeface="ＭＳ Ｐゴシック" charset="0"/>
                        </a:rPr>
                        <a:t>Sviluppo di tecnologie </a:t>
                      </a:r>
                      <a:r>
                        <a:rPr kumimoji="0" lang="it-IT" sz="1200" b="0" i="0" u="none" strike="noStrike" cap="none" normalizeH="0" baseline="0">
                          <a:ln>
                            <a:noFill/>
                          </a:ln>
                          <a:solidFill>
                            <a:srgbClr val="000000"/>
                          </a:solidFill>
                          <a:effectLst/>
                          <a:latin typeface="Times New Roman" charset="0"/>
                          <a:ea typeface="ＭＳ Ｐゴシック" charset="0"/>
                        </a:rPr>
                        <a:t>dell</a:t>
                      </a:r>
                      <a:r>
                        <a:rPr kumimoji="0" lang="ja-JP" altLang="it-IT" sz="1200" b="0" i="0" u="none" strike="noStrike" cap="none" normalizeH="0" baseline="0">
                          <a:ln>
                            <a:noFill/>
                          </a:ln>
                          <a:solidFill>
                            <a:srgbClr val="000000"/>
                          </a:solidFill>
                          <a:effectLst/>
                          <a:latin typeface="Times New Roman" charset="0"/>
                          <a:ea typeface="ＭＳ Ｐゴシック" charset="0"/>
                        </a:rPr>
                        <a:t>’</a:t>
                      </a:r>
                      <a:r>
                        <a:rPr kumimoji="0" lang="it-IT" sz="1200" b="0" i="0" u="none" strike="noStrike" cap="none" normalizeH="0" baseline="0">
                          <a:ln>
                            <a:noFill/>
                          </a:ln>
                          <a:solidFill>
                            <a:srgbClr val="000000"/>
                          </a:solidFill>
                          <a:effectLst/>
                          <a:latin typeface="Times New Roman" charset="0"/>
                          <a:ea typeface="ＭＳ Ｐゴシック" charset="0"/>
                        </a:rPr>
                        <a:t>informatica e delle telecomunicazioni per la sanità</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a:ln>
                            <a:noFill/>
                          </a:ln>
                          <a:solidFill>
                            <a:srgbClr val="000000"/>
                          </a:solidFill>
                          <a:effectLst/>
                          <a:latin typeface="Times New Roman" charset="0"/>
                          <a:ea typeface="ＭＳ Ｐゴシック" charset="0"/>
                        </a:rPr>
                        <a:t>Studiare sistemi biologici </a:t>
                      </a:r>
                      <a:r>
                        <a:rPr kumimoji="0" lang="it-IT" sz="1200" b="0" i="0" u="none" strike="noStrike" cap="none" normalizeH="0" baseline="0">
                          <a:ln>
                            <a:noFill/>
                          </a:ln>
                          <a:solidFill>
                            <a:srgbClr val="000000"/>
                          </a:solidFill>
                          <a:effectLst/>
                          <a:latin typeface="Times New Roman" charset="0"/>
                          <a:ea typeface="ＭＳ Ｐゴシック" charset="0"/>
                        </a:rPr>
                        <a:t>mediante l</a:t>
                      </a:r>
                      <a:r>
                        <a:rPr kumimoji="0" lang="ja-JP" altLang="it-IT" sz="1200" b="0" i="0" u="none" strike="noStrike" cap="none" normalizeH="0" baseline="0">
                          <a:ln>
                            <a:noFill/>
                          </a:ln>
                          <a:solidFill>
                            <a:srgbClr val="000000"/>
                          </a:solidFill>
                          <a:effectLst/>
                          <a:latin typeface="Times New Roman" charset="0"/>
                          <a:ea typeface="ＭＳ Ｐゴシック" charset="0"/>
                        </a:rPr>
                        <a:t>’</a:t>
                      </a:r>
                      <a:r>
                        <a:rPr kumimoji="0" lang="it-IT" sz="1200" b="0" i="0" u="none" strike="noStrike" cap="none" normalizeH="0" baseline="0">
                          <a:ln>
                            <a:noFill/>
                          </a:ln>
                          <a:solidFill>
                            <a:srgbClr val="000000"/>
                          </a:solidFill>
                          <a:effectLst/>
                          <a:latin typeface="Times New Roman" charset="0"/>
                          <a:ea typeface="ＭＳ Ｐゴシック" charset="0"/>
                        </a:rPr>
                        <a:t>uso di metodi e modelli fisico-matematici</a:t>
                      </a:r>
                    </a:p>
                  </a:txBody>
                  <a:tcPr marL="91439" marR="91439"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r>
              <a:tr h="21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1" u="none" strike="noStrike" cap="none" normalizeH="0" baseline="0" dirty="0">
                          <a:ln>
                            <a:noFill/>
                          </a:ln>
                          <a:solidFill>
                            <a:srgbClr val="000000"/>
                          </a:solidFill>
                          <a:effectLst/>
                          <a:latin typeface="Times New Roman" charset="0"/>
                          <a:ea typeface="ＭＳ Ｐゴシック" charset="0"/>
                        </a:rPr>
                        <a:t>Ingegneria Gestionale</a:t>
                      </a:r>
                    </a:p>
                  </a:txBody>
                  <a:tcPr marL="91439" marR="91439"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a:ln>
                            <a:noFill/>
                          </a:ln>
                          <a:solidFill>
                            <a:srgbClr val="000000"/>
                          </a:solidFill>
                          <a:effectLst/>
                          <a:latin typeface="Times New Roman" charset="0"/>
                          <a:ea typeface="ＭＳ Ｐゴシック" charset="0"/>
                        </a:rPr>
                        <a:t>Prepara ingegneri con conoscenze di carattere metodologico - quantitativo delle scienze di base e conoscenze generali di natura tecnologica.</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a:ln>
                            <a:noFill/>
                          </a:ln>
                          <a:solidFill>
                            <a:srgbClr val="000000"/>
                          </a:solidFill>
                          <a:effectLst/>
                          <a:latin typeface="Times New Roman" charset="0"/>
                          <a:ea typeface="ＭＳ Ｐゴシック" charset="0"/>
                        </a:rPr>
                        <a:t>Particolare enfasi è posta sugli elementi fondamentali dell</a:t>
                      </a:r>
                      <a:r>
                        <a:rPr kumimoji="0" lang="ja-JP" altLang="it-IT" sz="1200" b="0" i="0" u="none" strike="noStrike" cap="none" normalizeH="0" baseline="0">
                          <a:ln>
                            <a:noFill/>
                          </a:ln>
                          <a:solidFill>
                            <a:srgbClr val="000000"/>
                          </a:solidFill>
                          <a:effectLst/>
                          <a:latin typeface="Times New Roman" charset="0"/>
                          <a:ea typeface="ＭＳ Ｐゴシック" charset="0"/>
                        </a:rPr>
                        <a:t>’</a:t>
                      </a:r>
                      <a:r>
                        <a:rPr kumimoji="0" lang="it-IT" sz="1200" b="0" i="0" u="none" strike="noStrike" cap="none" normalizeH="0" baseline="0">
                          <a:ln>
                            <a:noFill/>
                          </a:ln>
                          <a:solidFill>
                            <a:srgbClr val="000000"/>
                          </a:solidFill>
                          <a:effectLst/>
                          <a:latin typeface="Times New Roman" charset="0"/>
                          <a:ea typeface="ＭＳ Ｐゴシック" charset="0"/>
                        </a:rPr>
                        <a:t>analisi economica, organizzativa e delle tecniche decisionali grazie a metodologie e strumenti per la modellazione e la gestione di sistemi complessi.</a:t>
                      </a:r>
                    </a:p>
                  </a:txBody>
                  <a:tcPr marL="91439" marR="91439"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a:ln>
                            <a:noFill/>
                          </a:ln>
                          <a:solidFill>
                            <a:srgbClr val="000000"/>
                          </a:solidFill>
                          <a:effectLst/>
                          <a:latin typeface="Times New Roman" charset="0"/>
                          <a:ea typeface="ＭＳ Ｐゴシック" charset="0"/>
                        </a:rPr>
                        <a:t>Sistemi e processi produttivi</a:t>
                      </a:r>
                      <a:r>
                        <a:rPr kumimoji="0" lang="it-IT" sz="1200" b="0" i="0" u="none" strike="noStrike" cap="none" normalizeH="0" baseline="0" dirty="0">
                          <a:ln>
                            <a:noFill/>
                          </a:ln>
                          <a:solidFill>
                            <a:srgbClr val="000000"/>
                          </a:solidFill>
                          <a:effectLst/>
                          <a:latin typeface="Times New Roman" charset="0"/>
                          <a:ea typeface="ＭＳ Ｐゴシック" charset="0"/>
                        </a:rPr>
                        <a:t>,</a:t>
                      </a:r>
                      <a:r>
                        <a:rPr kumimoji="0" lang="it-IT" sz="1200" b="1" i="0" u="none" strike="noStrike" cap="none" normalizeH="0" baseline="0" dirty="0">
                          <a:ln>
                            <a:noFill/>
                          </a:ln>
                          <a:solidFill>
                            <a:srgbClr val="000000"/>
                          </a:solidFill>
                          <a:effectLst/>
                          <a:latin typeface="Times New Roman" charset="0"/>
                          <a:ea typeface="ＭＳ Ｐゴシック" charset="0"/>
                        </a:rPr>
                        <a:t> </a:t>
                      </a:r>
                      <a:r>
                        <a:rPr kumimoji="0" lang="it-IT" sz="1200" b="0" i="0" u="none" strike="noStrike" cap="none" normalizeH="0" baseline="0" dirty="0">
                          <a:ln>
                            <a:noFill/>
                          </a:ln>
                          <a:solidFill>
                            <a:srgbClr val="000000"/>
                          </a:solidFill>
                          <a:effectLst/>
                          <a:latin typeface="Times New Roman" charset="0"/>
                          <a:ea typeface="ＭＳ Ｐゴシック" charset="0"/>
                        </a:rPr>
                        <a:t>pianificazione e controllo; sviluppo di nuovi prodotti e processi; gestione </a:t>
                      </a:r>
                      <a:r>
                        <a:rPr kumimoji="0" lang="it-IT" sz="1200" b="0" i="0" u="none" strike="noStrike" cap="none" normalizeH="0" baseline="0" dirty="0" smtClean="0">
                          <a:ln>
                            <a:noFill/>
                          </a:ln>
                          <a:solidFill>
                            <a:srgbClr val="000000"/>
                          </a:solidFill>
                          <a:effectLst/>
                          <a:latin typeface="Times New Roman" charset="0"/>
                          <a:ea typeface="ＭＳ Ｐゴシック" charset="0"/>
                        </a:rPr>
                        <a:t>dell’innovazione </a:t>
                      </a:r>
                      <a:r>
                        <a:rPr kumimoji="0" lang="it-IT" sz="1200" b="0" i="0" u="none" strike="noStrike" cap="none" normalizeH="0" baseline="0" dirty="0">
                          <a:ln>
                            <a:noFill/>
                          </a:ln>
                          <a:solidFill>
                            <a:srgbClr val="000000"/>
                          </a:solidFill>
                          <a:effectLst/>
                          <a:latin typeface="Times New Roman" charset="0"/>
                          <a:ea typeface="ＭＳ Ｐゴシック" charset="0"/>
                        </a:rPr>
                        <a:t>tecnologica; logistica</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a:ln>
                            <a:noFill/>
                          </a:ln>
                          <a:solidFill>
                            <a:srgbClr val="000000"/>
                          </a:solidFill>
                          <a:effectLst/>
                          <a:latin typeface="Times New Roman" charset="0"/>
                          <a:ea typeface="ＭＳ Ｐゴシック" charset="0"/>
                        </a:rPr>
                        <a:t>Funzioni aziendali</a:t>
                      </a:r>
                      <a:r>
                        <a:rPr kumimoji="0" lang="it-IT" sz="1200" b="0" i="0" u="none" strike="noStrike" cap="none" normalizeH="0" baseline="0" dirty="0">
                          <a:ln>
                            <a:noFill/>
                          </a:ln>
                          <a:solidFill>
                            <a:srgbClr val="000000"/>
                          </a:solidFill>
                          <a:effectLst/>
                          <a:latin typeface="Times New Roman" charset="0"/>
                          <a:ea typeface="ＭＳ Ｐゴシック" charset="0"/>
                        </a:rPr>
                        <a:t>, organizzazione e  gestione strategica d</a:t>
                      </a:r>
                      <a:r>
                        <a:rPr kumimoji="0" lang="ja-JP" altLang="it-IT" sz="1200" b="0" i="0" u="none" strike="noStrike" cap="none" normalizeH="0" baseline="0" dirty="0">
                          <a:ln>
                            <a:noFill/>
                          </a:ln>
                          <a:solidFill>
                            <a:srgbClr val="000000"/>
                          </a:solidFill>
                          <a:effectLst/>
                          <a:latin typeface="Times New Roman" charset="0"/>
                          <a:ea typeface="ＭＳ Ｐゴシック" charset="0"/>
                        </a:rPr>
                        <a:t>’</a:t>
                      </a:r>
                      <a:r>
                        <a:rPr kumimoji="0" lang="it-IT" sz="1200" b="0" i="0" u="none" strike="noStrike" cap="none" normalizeH="0" baseline="0" dirty="0">
                          <a:ln>
                            <a:noFill/>
                          </a:ln>
                          <a:solidFill>
                            <a:srgbClr val="000000"/>
                          </a:solidFill>
                          <a:effectLst/>
                          <a:latin typeface="Times New Roman" charset="0"/>
                          <a:ea typeface="ＭＳ Ｐゴシック" charset="0"/>
                        </a:rPr>
                        <a:t>impresa; sistemi di controllo di gestione; finanza; marketing</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a:ln>
                            <a:noFill/>
                          </a:ln>
                          <a:solidFill>
                            <a:srgbClr val="000000"/>
                          </a:solidFill>
                          <a:effectLst/>
                          <a:latin typeface="Times New Roman" charset="0"/>
                          <a:ea typeface="ＭＳ Ｐゴシック" charset="0"/>
                        </a:rPr>
                        <a:t>Agenzie, Autorità e Ricerca.</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0" u="none" strike="noStrike" cap="none" normalizeH="0" baseline="0" dirty="0">
                          <a:ln>
                            <a:noFill/>
                          </a:ln>
                          <a:solidFill>
                            <a:srgbClr val="000000"/>
                          </a:solidFill>
                          <a:effectLst/>
                          <a:latin typeface="Times New Roman" charset="0"/>
                          <a:ea typeface="ＭＳ Ｐゴシック" charset="0"/>
                        </a:rPr>
                        <a:t>Consulenza direzionale</a:t>
                      </a:r>
                      <a:r>
                        <a:rPr kumimoji="0" lang="it-IT" sz="1200" b="0" i="0" u="none" strike="noStrike" cap="none" normalizeH="0" baseline="0" dirty="0">
                          <a:ln>
                            <a:noFill/>
                          </a:ln>
                          <a:solidFill>
                            <a:srgbClr val="000000"/>
                          </a:solidFill>
                          <a:effectLst/>
                          <a:latin typeface="Times New Roman" charset="0"/>
                          <a:ea typeface="ＭＳ Ｐゴシック" charset="0"/>
                        </a:rPr>
                        <a:t> (BPR; ristrutturazioni strategiche; fusioni e</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a:ln>
                            <a:noFill/>
                          </a:ln>
                          <a:solidFill>
                            <a:srgbClr val="000000"/>
                          </a:solidFill>
                          <a:effectLst/>
                          <a:latin typeface="Times New Roman" charset="0"/>
                          <a:ea typeface="ＭＳ Ｐゴシック" charset="0"/>
                        </a:rPr>
                        <a:t>acquisizioni; alleanze).</a:t>
                      </a:r>
                    </a:p>
                  </a:txBody>
                  <a:tcPr marL="91439" marR="91439"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bl>
          </a:graphicData>
        </a:graphic>
      </p:graphicFrame>
      <p:sp>
        <p:nvSpPr>
          <p:cNvPr id="5" name="Segnaposto piè di pagina 4"/>
          <p:cNvSpPr>
            <a:spLocks noGrp="1"/>
          </p:cNvSpPr>
          <p:nvPr>
            <p:ph type="ftr" sz="quarter" idx="11"/>
          </p:nvPr>
        </p:nvSpPr>
        <p:spPr/>
        <p:txBody>
          <a:bodyPr/>
          <a:lstStyle/>
          <a:p>
            <a:r>
              <a:rPr lang="it-IT" smtClean="0"/>
              <a:t>Ing. Francesco Cirino</a:t>
            </a:r>
            <a:endParaRPr lang="it-IT"/>
          </a:p>
        </p:txBody>
      </p:sp>
      <p:sp>
        <p:nvSpPr>
          <p:cNvPr id="6" name="Segnaposto numero diapositiva 5"/>
          <p:cNvSpPr>
            <a:spLocks noGrp="1"/>
          </p:cNvSpPr>
          <p:nvPr>
            <p:ph type="sldNum" sz="quarter" idx="12"/>
          </p:nvPr>
        </p:nvSpPr>
        <p:spPr/>
        <p:txBody>
          <a:bodyPr/>
          <a:lstStyle/>
          <a:p>
            <a:fld id="{9158999D-7539-3C4A-954A-FB8234557171}" type="slidenum">
              <a:rPr lang="it-IT" smtClean="0"/>
              <a:t>15</a:t>
            </a:fld>
            <a:endParaRPr lang="it-IT"/>
          </a:p>
        </p:txBody>
      </p:sp>
    </p:spTree>
    <p:extLst>
      <p:ext uri="{BB962C8B-B14F-4D97-AF65-F5344CB8AC3E}">
        <p14:creationId xmlns:p14="http://schemas.microsoft.com/office/powerpoint/2010/main" val="17457258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extLst>
              <p:ext uri="{D42A27DB-BD31-4B8C-83A1-F6EECF244321}">
                <p14:modId xmlns:p14="http://schemas.microsoft.com/office/powerpoint/2010/main" val="1277143289"/>
              </p:ext>
            </p:extLst>
          </p:nvPr>
        </p:nvGraphicFramePr>
        <p:xfrm>
          <a:off x="762000" y="1479032"/>
          <a:ext cx="7480300" cy="3999488"/>
        </p:xfrm>
        <a:graphic>
          <a:graphicData uri="http://schemas.openxmlformats.org/drawingml/2006/table">
            <a:tbl>
              <a:tblPr/>
              <a:tblGrid>
                <a:gridCol w="1358900"/>
                <a:gridCol w="2992568"/>
                <a:gridCol w="3128832"/>
              </a:tblGrid>
              <a:tr h="43044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1" u="none" strike="noStrike" cap="none" normalizeH="0" baseline="0">
                          <a:ln>
                            <a:noFill/>
                          </a:ln>
                          <a:solidFill>
                            <a:srgbClr val="FFFFFF"/>
                          </a:solidFill>
                          <a:effectLst/>
                          <a:latin typeface="Times New Roman" charset="0"/>
                          <a:ea typeface="ＭＳ Ｐゴシック" charset="0"/>
                        </a:rPr>
                        <a:t>Specializzazione</a:t>
                      </a:r>
                    </a:p>
                  </a:txBody>
                  <a:tcPr marL="91439" marR="914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1" u="none" strike="noStrike" cap="none" normalizeH="0" baseline="0">
                          <a:ln>
                            <a:noFill/>
                          </a:ln>
                          <a:solidFill>
                            <a:srgbClr val="FFFFFF"/>
                          </a:solidFill>
                          <a:effectLst/>
                          <a:latin typeface="Times New Roman" charset="0"/>
                          <a:ea typeface="ＭＳ Ｐゴシック" charset="0"/>
                        </a:rPr>
                        <a:t>Cosa fa …</a:t>
                      </a:r>
                    </a:p>
                  </a:txBody>
                  <a:tcPr marL="91439" marR="914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1" i="1" u="none" strike="noStrike" cap="none" normalizeH="0" baseline="0">
                          <a:ln>
                            <a:noFill/>
                          </a:ln>
                          <a:solidFill>
                            <a:srgbClr val="FFFFFF"/>
                          </a:solidFill>
                          <a:effectLst/>
                          <a:latin typeface="Times New Roman" charset="0"/>
                          <a:ea typeface="ＭＳ Ｐゴシック" charset="0"/>
                        </a:rPr>
                        <a:t>Sbocchi Professionali Specifici</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it-IT" sz="1200" b="1" i="1" u="none" strike="noStrike" cap="none" normalizeH="0" baseline="0">
                        <a:ln>
                          <a:noFill/>
                        </a:ln>
                        <a:solidFill>
                          <a:srgbClr val="FFFFFF"/>
                        </a:solidFill>
                        <a:effectLst/>
                        <a:latin typeface="Times New Roman" charset="0"/>
                        <a:ea typeface="ＭＳ Ｐゴシック" charset="0"/>
                      </a:endParaRPr>
                    </a:p>
                  </a:txBody>
                  <a:tcPr marL="91439" marR="914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4635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1" u="none" strike="noStrike" cap="none" normalizeH="0" baseline="0" dirty="0">
                          <a:ln>
                            <a:noFill/>
                          </a:ln>
                          <a:solidFill>
                            <a:srgbClr val="000000"/>
                          </a:solidFill>
                          <a:effectLst/>
                          <a:latin typeface="Times New Roman" charset="0"/>
                          <a:ea typeface="ＭＳ Ｐゴシック" charset="0"/>
                        </a:rPr>
                        <a:t>Ingegneria </a:t>
                      </a:r>
                      <a:r>
                        <a:rPr kumimoji="0" lang="it-IT" sz="1200" b="0" i="1" u="none" strike="noStrike" cap="none" normalizeH="0" baseline="0" dirty="0" smtClean="0">
                          <a:ln>
                            <a:noFill/>
                          </a:ln>
                          <a:solidFill>
                            <a:srgbClr val="000000"/>
                          </a:solidFill>
                          <a:effectLst/>
                          <a:latin typeface="Times New Roman" charset="0"/>
                          <a:ea typeface="ＭＳ Ｐゴシック" charset="0"/>
                        </a:rPr>
                        <a:t>dell’Automazione</a:t>
                      </a:r>
                      <a:endParaRPr kumimoji="0" lang="it-IT" sz="1200" b="0" i="1" u="none" strike="noStrike" cap="none" normalizeH="0" baseline="0" dirty="0">
                        <a:ln>
                          <a:noFill/>
                        </a:ln>
                        <a:solidFill>
                          <a:srgbClr val="000000"/>
                        </a:solidFill>
                        <a:effectLst/>
                        <a:latin typeface="Times New Roman" charset="0"/>
                        <a:ea typeface="ＭＳ Ｐゴシック" charset="0"/>
                      </a:endParaRPr>
                    </a:p>
                  </a:txBody>
                  <a:tcPr marL="91439" marR="914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a:ln>
                            <a:noFill/>
                          </a:ln>
                          <a:solidFill>
                            <a:srgbClr val="000000"/>
                          </a:solidFill>
                          <a:effectLst/>
                          <a:latin typeface="Times New Roman" charset="0"/>
                          <a:ea typeface="ＭＳ Ｐゴシック" charset="0"/>
                        </a:rPr>
                        <a:t>Studia i metodi e le tecnologie per il trattamento dell'informazione (dati e segnali) finalizzato all'automazione (ossia alla pianificazione, alla gestione ed al controllo, effettuati in maniera automatica) degli impianti, dei processi e dei sistemi dinamici in genere. </a:t>
                      </a:r>
                    </a:p>
                  </a:txBody>
                  <a:tcPr marL="91439" marR="914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it-IT" sz="1200" b="0" i="0" u="none" strike="noStrike" cap="none" normalizeH="0" baseline="0">
                          <a:ln>
                            <a:noFill/>
                          </a:ln>
                          <a:solidFill>
                            <a:srgbClr val="000000"/>
                          </a:solidFill>
                          <a:effectLst/>
                          <a:latin typeface="Times New Roman" charset="0"/>
                          <a:ea typeface="ＭＳ Ｐゴシック" charset="0"/>
                        </a:rPr>
                        <a:t>Progettazione e realizzazione si S</a:t>
                      </a:r>
                      <a:r>
                        <a:rPr kumimoji="0" lang="it-IT" sz="1200" b="1" i="0" u="none" strike="noStrike" cap="none" normalizeH="0" baseline="0">
                          <a:ln>
                            <a:noFill/>
                          </a:ln>
                          <a:solidFill>
                            <a:srgbClr val="000000"/>
                          </a:solidFill>
                          <a:effectLst/>
                          <a:latin typeface="Times New Roman" charset="0"/>
                          <a:ea typeface="ＭＳ Ｐゴシック" charset="0"/>
                        </a:rPr>
                        <a:t>istemi di elaborazione per il controllo </a:t>
                      </a:r>
                      <a:r>
                        <a:rPr kumimoji="0" lang="it-IT" sz="1200" b="0" i="0" u="none" strike="noStrike" cap="none" normalizeH="0" baseline="0">
                          <a:ln>
                            <a:noFill/>
                          </a:ln>
                          <a:solidFill>
                            <a:srgbClr val="000000"/>
                          </a:solidFill>
                          <a:effectLst/>
                          <a:latin typeface="Times New Roman" charset="0"/>
                          <a:ea typeface="ＭＳ Ｐゴシック" charset="0"/>
                        </a:rPr>
                        <a:t>(sistemi Real Time essenzialmente)</a:t>
                      </a:r>
                      <a:br>
                        <a:rPr kumimoji="0" lang="it-IT" sz="1200" b="0" i="0" u="none" strike="noStrike" cap="none" normalizeH="0" baseline="0">
                          <a:ln>
                            <a:noFill/>
                          </a:ln>
                          <a:solidFill>
                            <a:srgbClr val="000000"/>
                          </a:solidFill>
                          <a:effectLst/>
                          <a:latin typeface="Times New Roman" charset="0"/>
                          <a:ea typeface="ＭＳ Ｐゴシック" charset="0"/>
                        </a:rPr>
                      </a:br>
                      <a:r>
                        <a:rPr kumimoji="0" lang="it-IT" sz="1200" b="1" i="0" u="none" strike="noStrike" cap="none" normalizeH="0" baseline="0">
                          <a:ln>
                            <a:noFill/>
                          </a:ln>
                          <a:solidFill>
                            <a:srgbClr val="000000"/>
                          </a:solidFill>
                          <a:effectLst/>
                          <a:latin typeface="Times New Roman" charset="0"/>
                          <a:ea typeface="ＭＳ Ｐゴシック" charset="0"/>
                        </a:rPr>
                        <a:t>Robotica</a:t>
                      </a:r>
                      <a:br>
                        <a:rPr kumimoji="0" lang="it-IT" sz="1200" b="1" i="0" u="none" strike="noStrike" cap="none" normalizeH="0" baseline="0">
                          <a:ln>
                            <a:noFill/>
                          </a:ln>
                          <a:solidFill>
                            <a:srgbClr val="000000"/>
                          </a:solidFill>
                          <a:effectLst/>
                          <a:latin typeface="Times New Roman" charset="0"/>
                          <a:ea typeface="ＭＳ Ｐゴシック" charset="0"/>
                        </a:rPr>
                      </a:br>
                      <a:r>
                        <a:rPr kumimoji="0" lang="it-IT" sz="1200" b="1" i="0" u="none" strike="noStrike" cap="none" normalizeH="0" baseline="0">
                          <a:ln>
                            <a:noFill/>
                          </a:ln>
                          <a:solidFill>
                            <a:srgbClr val="000000"/>
                          </a:solidFill>
                          <a:effectLst/>
                          <a:latin typeface="Times New Roman" charset="0"/>
                          <a:ea typeface="ＭＳ Ｐゴシック" charset="0"/>
                        </a:rPr>
                        <a:t>Controlli Automatici</a:t>
                      </a:r>
                      <a:r>
                        <a:rPr kumimoji="0" lang="it-IT" sz="1200" b="0" i="0" u="none" strike="noStrike" cap="none" normalizeH="0" baseline="0">
                          <a:ln>
                            <a:noFill/>
                          </a:ln>
                          <a:solidFill>
                            <a:srgbClr val="000000"/>
                          </a:solidFill>
                          <a:effectLst/>
                          <a:latin typeface="Times New Roman" charset="0"/>
                          <a:ea typeface="ＭＳ Ｐゴシック" charset="0"/>
                        </a:rPr>
                        <a:t> nei sistemi di trasporto e nei processi industriali</a:t>
                      </a:r>
                      <a:br>
                        <a:rPr kumimoji="0" lang="it-IT" sz="1200" b="0" i="0" u="none" strike="noStrike" cap="none" normalizeH="0" baseline="0">
                          <a:ln>
                            <a:noFill/>
                          </a:ln>
                          <a:solidFill>
                            <a:srgbClr val="000000"/>
                          </a:solidFill>
                          <a:effectLst/>
                          <a:latin typeface="Times New Roman" charset="0"/>
                          <a:ea typeface="ＭＳ Ｐゴシック" charset="0"/>
                        </a:rPr>
                      </a:br>
                      <a:r>
                        <a:rPr kumimoji="0" lang="it-IT" sz="1200" b="1" i="0" u="none" strike="noStrike" cap="none" normalizeH="0" baseline="0">
                          <a:ln>
                            <a:noFill/>
                          </a:ln>
                          <a:solidFill>
                            <a:srgbClr val="000000"/>
                          </a:solidFill>
                          <a:effectLst/>
                          <a:latin typeface="Times New Roman" charset="0"/>
                          <a:ea typeface="ＭＳ Ｐゴシック" charset="0"/>
                        </a:rPr>
                        <a:t>Azionamenti</a:t>
                      </a:r>
                      <a:r>
                        <a:rPr kumimoji="0" lang="it-IT" sz="1200" b="0" i="0" u="none" strike="noStrike" cap="none" normalizeH="0" baseline="0">
                          <a:ln>
                            <a:noFill/>
                          </a:ln>
                          <a:solidFill>
                            <a:srgbClr val="000000"/>
                          </a:solidFill>
                          <a:effectLst/>
                          <a:latin typeface="Times New Roman" charset="0"/>
                          <a:ea typeface="ＭＳ Ｐゴシック" charset="0"/>
                        </a:rPr>
                        <a:t> ed </a:t>
                      </a:r>
                      <a:r>
                        <a:rPr kumimoji="0" lang="it-IT" sz="1200" b="1" i="0" u="none" strike="noStrike" cap="none" normalizeH="0" baseline="0">
                          <a:ln>
                            <a:noFill/>
                          </a:ln>
                          <a:solidFill>
                            <a:srgbClr val="000000"/>
                          </a:solidFill>
                          <a:effectLst/>
                          <a:latin typeface="Times New Roman" charset="0"/>
                          <a:ea typeface="ＭＳ Ｐゴシック" charset="0"/>
                        </a:rPr>
                        <a:t>Elettronica </a:t>
                      </a:r>
                      <a:r>
                        <a:rPr kumimoji="0" lang="it-IT" sz="1200" b="0" i="0" u="none" strike="noStrike" cap="none" normalizeH="0" baseline="0">
                          <a:ln>
                            <a:noFill/>
                          </a:ln>
                          <a:solidFill>
                            <a:srgbClr val="000000"/>
                          </a:solidFill>
                          <a:effectLst/>
                          <a:latin typeface="Times New Roman" charset="0"/>
                          <a:ea typeface="ＭＳ Ｐゴシック" charset="0"/>
                        </a:rPr>
                        <a:t>di potenza</a:t>
                      </a:r>
                      <a:br>
                        <a:rPr kumimoji="0" lang="it-IT" sz="1200" b="0" i="0" u="none" strike="noStrike" cap="none" normalizeH="0" baseline="0">
                          <a:ln>
                            <a:noFill/>
                          </a:ln>
                          <a:solidFill>
                            <a:srgbClr val="000000"/>
                          </a:solidFill>
                          <a:effectLst/>
                          <a:latin typeface="Times New Roman" charset="0"/>
                          <a:ea typeface="ＭＳ Ｐゴシック" charset="0"/>
                        </a:rPr>
                      </a:br>
                      <a:endParaRPr kumimoji="0" lang="it-IT" sz="1200" b="0" i="0" u="none" strike="noStrike" cap="none" normalizeH="0" baseline="0">
                        <a:ln>
                          <a:noFill/>
                        </a:ln>
                        <a:solidFill>
                          <a:srgbClr val="000000"/>
                        </a:solidFill>
                        <a:effectLst/>
                        <a:latin typeface="Times New Roman" charset="0"/>
                        <a:ea typeface="ＭＳ Ｐゴシック" charset="0"/>
                      </a:endParaRPr>
                    </a:p>
                  </a:txBody>
                  <a:tcPr marL="91439" marR="914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r>
              <a:tr h="19878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1" u="none" strike="noStrike" cap="none" normalizeH="0" baseline="0" dirty="0">
                          <a:ln>
                            <a:noFill/>
                          </a:ln>
                          <a:solidFill>
                            <a:srgbClr val="000000"/>
                          </a:solidFill>
                          <a:effectLst/>
                          <a:latin typeface="Times New Roman" charset="0"/>
                          <a:ea typeface="ＭＳ Ｐゴシック" charset="0"/>
                        </a:rPr>
                        <a:t>Informatica</a:t>
                      </a:r>
                    </a:p>
                  </a:txBody>
                  <a:tcPr marL="91439" marR="914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a:ln>
                            <a:noFill/>
                          </a:ln>
                          <a:solidFill>
                            <a:srgbClr val="000000"/>
                          </a:solidFill>
                          <a:effectLst/>
                          <a:latin typeface="Times New Roman" charset="0"/>
                          <a:ea typeface="ＭＳ Ｐゴシック" charset="0"/>
                        </a:rPr>
                        <a:t>Preparazione tecnica per inserimento immediato nel mondo del lavoro nel settore delle tecnologie e della comunicazione.</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a:ln>
                            <a:noFill/>
                          </a:ln>
                          <a:solidFill>
                            <a:srgbClr val="000000"/>
                          </a:solidFill>
                          <a:effectLst/>
                          <a:latin typeface="Times New Roman" charset="0"/>
                          <a:ea typeface="ＭＳ Ｐゴシック" charset="0"/>
                        </a:rPr>
                        <a:t>Problem Solving attraverso lo sviluppo di sistemi informatici specifici e strumenti matematici di supporto alle competenze informatiche.</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a:ln>
                            <a:noFill/>
                          </a:ln>
                          <a:solidFill>
                            <a:srgbClr val="000000"/>
                          </a:solidFill>
                          <a:effectLst/>
                          <a:latin typeface="Times New Roman" charset="0"/>
                          <a:ea typeface="ＭＳ Ｐゴシック" charset="0"/>
                        </a:rPr>
                        <a:t>Sviluppo di competenze per progettazione, sviluppo, gestione di sistemi informatici e supporto agli utenti di tali sistemi.</a:t>
                      </a:r>
                    </a:p>
                  </a:txBody>
                  <a:tcPr marL="91439" marR="914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it-IT" sz="1200" b="1" i="0" u="none" strike="noStrike" cap="none" normalizeH="0" baseline="0" dirty="0">
                          <a:ln>
                            <a:noFill/>
                          </a:ln>
                          <a:solidFill>
                            <a:srgbClr val="000000"/>
                          </a:solidFill>
                          <a:effectLst/>
                          <a:latin typeface="Times New Roman" charset="0"/>
                          <a:ea typeface="ＭＳ Ｐゴシック" charset="0"/>
                        </a:rPr>
                        <a:t>Progettista/Analista/Sviluppatore</a:t>
                      </a:r>
                    </a:p>
                    <a:p>
                      <a:pPr marL="0" marR="0" lvl="0" indent="0" algn="l" defTabSz="914400" rtl="0" eaLnBrk="1" fontAlgn="base" latinLnBrk="0" hangingPunct="1">
                        <a:lnSpc>
                          <a:spcPct val="100000"/>
                        </a:lnSpc>
                        <a:spcBef>
                          <a:spcPct val="50000"/>
                        </a:spcBef>
                        <a:spcAft>
                          <a:spcPct val="0"/>
                        </a:spcAft>
                        <a:buClrTx/>
                        <a:buSzTx/>
                        <a:buFontTx/>
                        <a:buNone/>
                        <a:tabLst/>
                      </a:pPr>
                      <a:r>
                        <a:rPr kumimoji="0" lang="it-IT" sz="1200" b="0" i="0" u="none" strike="noStrike" cap="none" normalizeH="0" baseline="0" dirty="0">
                          <a:ln>
                            <a:noFill/>
                          </a:ln>
                          <a:solidFill>
                            <a:srgbClr val="000000"/>
                          </a:solidFill>
                          <a:effectLst/>
                          <a:latin typeface="Times New Roman" charset="0"/>
                          <a:ea typeface="ＭＳ Ｐゴシック" charset="0"/>
                        </a:rPr>
                        <a:t>Sistemista Gestore di applicazioni</a:t>
                      </a:r>
                    </a:p>
                    <a:p>
                      <a:pPr marL="0" marR="0" lvl="0" indent="0" algn="l" defTabSz="914400" rtl="0" eaLnBrk="1" fontAlgn="base" latinLnBrk="0" hangingPunct="1">
                        <a:lnSpc>
                          <a:spcPct val="100000"/>
                        </a:lnSpc>
                        <a:spcBef>
                          <a:spcPct val="50000"/>
                        </a:spcBef>
                        <a:spcAft>
                          <a:spcPct val="0"/>
                        </a:spcAft>
                        <a:buClrTx/>
                        <a:buSzTx/>
                        <a:buFontTx/>
                        <a:buNone/>
                        <a:tabLst/>
                      </a:pPr>
                      <a:r>
                        <a:rPr kumimoji="0" lang="it-IT" sz="1200" b="1" i="0" u="none" strike="noStrike" cap="none" normalizeH="0" baseline="0" dirty="0">
                          <a:ln>
                            <a:noFill/>
                          </a:ln>
                          <a:solidFill>
                            <a:srgbClr val="000000"/>
                          </a:solidFill>
                          <a:effectLst/>
                          <a:latin typeface="Times New Roman" charset="0"/>
                          <a:ea typeface="ＭＳ Ｐゴシック" charset="0"/>
                        </a:rPr>
                        <a:t>Formazione</a:t>
                      </a:r>
                      <a:r>
                        <a:rPr kumimoji="0" lang="it-IT" sz="1200" b="0" i="0" u="none" strike="noStrike" cap="none" normalizeH="0" baseline="0" dirty="0">
                          <a:ln>
                            <a:noFill/>
                          </a:ln>
                          <a:solidFill>
                            <a:srgbClr val="000000"/>
                          </a:solidFill>
                          <a:effectLst/>
                          <a:latin typeface="Times New Roman" charset="0"/>
                          <a:ea typeface="ＭＳ Ｐゴシック" charset="0"/>
                        </a:rPr>
                        <a:t> e </a:t>
                      </a:r>
                      <a:r>
                        <a:rPr kumimoji="0" lang="it-IT" sz="1200" b="1" i="0" u="none" strike="noStrike" cap="none" normalizeH="0" baseline="0" dirty="0">
                          <a:ln>
                            <a:noFill/>
                          </a:ln>
                          <a:solidFill>
                            <a:srgbClr val="000000"/>
                          </a:solidFill>
                          <a:effectLst/>
                          <a:latin typeface="Times New Roman" charset="0"/>
                          <a:ea typeface="ＭＳ Ｐゴシック" charset="0"/>
                        </a:rPr>
                        <a:t>Assistenza</a:t>
                      </a:r>
                      <a:r>
                        <a:rPr kumimoji="0" lang="it-IT" sz="1200" b="0" i="0" u="none" strike="noStrike" cap="none" normalizeH="0" baseline="0" dirty="0">
                          <a:ln>
                            <a:noFill/>
                          </a:ln>
                          <a:solidFill>
                            <a:srgbClr val="000000"/>
                          </a:solidFill>
                          <a:effectLst/>
                          <a:latin typeface="Times New Roman" charset="0"/>
                          <a:ea typeface="ＭＳ Ｐゴシック" charset="0"/>
                        </a:rPr>
                        <a:t> clienti</a:t>
                      </a:r>
                    </a:p>
                    <a:p>
                      <a:pPr marL="0" marR="0" lvl="0" indent="0" algn="l" defTabSz="914400" rtl="0" eaLnBrk="1" fontAlgn="base" latinLnBrk="0" hangingPunct="1">
                        <a:lnSpc>
                          <a:spcPct val="100000"/>
                        </a:lnSpc>
                        <a:spcBef>
                          <a:spcPct val="50000"/>
                        </a:spcBef>
                        <a:spcAft>
                          <a:spcPct val="0"/>
                        </a:spcAft>
                        <a:buClrTx/>
                        <a:buSzTx/>
                        <a:buFontTx/>
                        <a:buNone/>
                        <a:tabLst/>
                      </a:pPr>
                      <a:r>
                        <a:rPr kumimoji="0" lang="it-IT" sz="1200" b="0" i="0" u="none" strike="noStrike" cap="none" normalizeH="0" baseline="0" dirty="0">
                          <a:ln>
                            <a:noFill/>
                          </a:ln>
                          <a:solidFill>
                            <a:srgbClr val="000000"/>
                          </a:solidFill>
                          <a:effectLst/>
                          <a:latin typeface="Times New Roman" charset="0"/>
                          <a:ea typeface="ＭＳ Ｐゴシック" charset="0"/>
                        </a:rPr>
                        <a:t>Supporto a </a:t>
                      </a:r>
                      <a:r>
                        <a:rPr kumimoji="0" lang="it-IT" sz="1200" b="1" i="0" u="none" strike="noStrike" cap="none" normalizeH="0" baseline="0" dirty="0">
                          <a:ln>
                            <a:noFill/>
                          </a:ln>
                          <a:solidFill>
                            <a:srgbClr val="000000"/>
                          </a:solidFill>
                          <a:effectLst/>
                          <a:latin typeface="Times New Roman" charset="0"/>
                          <a:ea typeface="ＭＳ Ｐゴシック" charset="0"/>
                        </a:rPr>
                        <a:t>Marketing</a:t>
                      </a:r>
                      <a:r>
                        <a:rPr kumimoji="0" lang="it-IT" sz="1200" b="0" i="0" u="none" strike="noStrike" cap="none" normalizeH="0" baseline="0" dirty="0">
                          <a:ln>
                            <a:noFill/>
                          </a:ln>
                          <a:solidFill>
                            <a:srgbClr val="000000"/>
                          </a:solidFill>
                          <a:effectLst/>
                          <a:latin typeface="Times New Roman" charset="0"/>
                          <a:ea typeface="ＭＳ Ｐゴシック" charset="0"/>
                        </a:rPr>
                        <a:t> e </a:t>
                      </a:r>
                      <a:r>
                        <a:rPr kumimoji="0" lang="it-IT" sz="1200" b="1" i="0" u="none" strike="noStrike" cap="none" normalizeH="0" baseline="0" dirty="0">
                          <a:ln>
                            <a:noFill/>
                          </a:ln>
                          <a:solidFill>
                            <a:srgbClr val="000000"/>
                          </a:solidFill>
                          <a:effectLst/>
                          <a:latin typeface="Times New Roman" charset="0"/>
                          <a:ea typeface="ＭＳ Ｐゴシック" charset="0"/>
                        </a:rPr>
                        <a:t>Vendite</a:t>
                      </a:r>
                    </a:p>
                    <a:p>
                      <a:pPr marL="0" marR="0" lvl="0" indent="0" algn="l" defTabSz="914400" rtl="0" eaLnBrk="1" fontAlgn="base" latinLnBrk="0" hangingPunct="1">
                        <a:lnSpc>
                          <a:spcPct val="100000"/>
                        </a:lnSpc>
                        <a:spcBef>
                          <a:spcPct val="50000"/>
                        </a:spcBef>
                        <a:spcAft>
                          <a:spcPct val="0"/>
                        </a:spcAft>
                        <a:buClrTx/>
                        <a:buSzTx/>
                        <a:buFontTx/>
                        <a:buNone/>
                        <a:tabLst/>
                      </a:pPr>
                      <a:r>
                        <a:rPr kumimoji="0" lang="it-IT" sz="1200" b="1" i="0" u="none" strike="noStrike" cap="none" normalizeH="0" baseline="0" dirty="0">
                          <a:ln>
                            <a:noFill/>
                          </a:ln>
                          <a:solidFill>
                            <a:srgbClr val="000000"/>
                          </a:solidFill>
                          <a:effectLst/>
                          <a:latin typeface="Times New Roman" charset="0"/>
                          <a:ea typeface="ＭＳ Ｐゴシック" charset="0"/>
                        </a:rPr>
                        <a:t>Project manager </a:t>
                      </a:r>
                      <a:r>
                        <a:rPr kumimoji="0" lang="it-IT" sz="1200" b="0" i="0" u="none" strike="noStrike" cap="none" normalizeH="0" baseline="0" dirty="0">
                          <a:ln>
                            <a:noFill/>
                          </a:ln>
                          <a:solidFill>
                            <a:srgbClr val="000000"/>
                          </a:solidFill>
                          <a:effectLst/>
                          <a:latin typeface="Times New Roman" charset="0"/>
                          <a:ea typeface="ＭＳ Ｐゴシック" charset="0"/>
                        </a:rPr>
                        <a:t>, </a:t>
                      </a:r>
                      <a:r>
                        <a:rPr kumimoji="0" lang="it-IT" sz="1200" b="1" i="0" u="none" strike="noStrike" cap="none" normalizeH="0" baseline="0" dirty="0">
                          <a:ln>
                            <a:noFill/>
                          </a:ln>
                          <a:solidFill>
                            <a:srgbClr val="000000"/>
                          </a:solidFill>
                          <a:effectLst/>
                          <a:latin typeface="Times New Roman" charset="0"/>
                          <a:ea typeface="ＭＳ Ｐゴシック" charset="0"/>
                        </a:rPr>
                        <a:t>Team manager </a:t>
                      </a:r>
                      <a:r>
                        <a:rPr kumimoji="0" lang="it-IT" sz="1200" b="0" i="0" u="none" strike="noStrike" cap="none" normalizeH="0" baseline="0" dirty="0">
                          <a:ln>
                            <a:noFill/>
                          </a:ln>
                          <a:solidFill>
                            <a:srgbClr val="000000"/>
                          </a:solidFill>
                          <a:effectLst/>
                          <a:latin typeface="Times New Roman" charset="0"/>
                          <a:ea typeface="ＭＳ Ｐゴシック" charset="0"/>
                        </a:rPr>
                        <a:t>e Consulente</a:t>
                      </a:r>
                    </a:p>
                  </a:txBody>
                  <a:tcPr marL="91439" marR="9143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bl>
          </a:graphicData>
        </a:graphic>
      </p:graphicFrame>
      <p:sp>
        <p:nvSpPr>
          <p:cNvPr id="5" name="Segnaposto piè di pagina 4"/>
          <p:cNvSpPr>
            <a:spLocks noGrp="1"/>
          </p:cNvSpPr>
          <p:nvPr>
            <p:ph type="ftr" sz="quarter" idx="11"/>
          </p:nvPr>
        </p:nvSpPr>
        <p:spPr/>
        <p:txBody>
          <a:bodyPr/>
          <a:lstStyle/>
          <a:p>
            <a:r>
              <a:rPr lang="it-IT" smtClean="0"/>
              <a:t>Ing. Francesco Cirino</a:t>
            </a:r>
            <a:endParaRPr lang="it-IT"/>
          </a:p>
        </p:txBody>
      </p:sp>
      <p:sp>
        <p:nvSpPr>
          <p:cNvPr id="6" name="Segnaposto numero diapositiva 5"/>
          <p:cNvSpPr>
            <a:spLocks noGrp="1"/>
          </p:cNvSpPr>
          <p:nvPr>
            <p:ph type="sldNum" sz="quarter" idx="12"/>
          </p:nvPr>
        </p:nvSpPr>
        <p:spPr/>
        <p:txBody>
          <a:bodyPr/>
          <a:lstStyle/>
          <a:p>
            <a:fld id="{9158999D-7539-3C4A-954A-FB8234557171}" type="slidenum">
              <a:rPr lang="it-IT" smtClean="0"/>
              <a:t>16</a:t>
            </a:fld>
            <a:endParaRPr lang="it-IT"/>
          </a:p>
        </p:txBody>
      </p:sp>
    </p:spTree>
    <p:extLst>
      <p:ext uri="{BB962C8B-B14F-4D97-AF65-F5344CB8AC3E}">
        <p14:creationId xmlns:p14="http://schemas.microsoft.com/office/powerpoint/2010/main" val="18482096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latin typeface="Times New Roman" charset="0"/>
              </a:rPr>
              <a:t>Il Peso </a:t>
            </a:r>
            <a:r>
              <a:rPr lang="it-IT" dirty="0" smtClean="0">
                <a:latin typeface="Times New Roman" charset="0"/>
              </a:rPr>
              <a:t>dell’ambiguità</a:t>
            </a:r>
            <a:endParaRPr lang="it-IT" dirty="0"/>
          </a:p>
        </p:txBody>
      </p:sp>
      <p:sp>
        <p:nvSpPr>
          <p:cNvPr id="3" name="Segnaposto contenuto 2"/>
          <p:cNvSpPr>
            <a:spLocks noGrp="1"/>
          </p:cNvSpPr>
          <p:nvPr>
            <p:ph idx="1"/>
          </p:nvPr>
        </p:nvSpPr>
        <p:spPr/>
        <p:txBody>
          <a:bodyPr>
            <a:normAutofit fontScale="70000" lnSpcReduction="20000"/>
          </a:bodyPr>
          <a:lstStyle/>
          <a:p>
            <a:pPr marL="0" indent="0">
              <a:buNone/>
            </a:pPr>
            <a:r>
              <a:rPr lang="it-IT" dirty="0"/>
              <a:t>La normativa che regola il lavoro degli ingegneri degli altri due settori </a:t>
            </a:r>
          </a:p>
          <a:p>
            <a:pPr marL="0" indent="0">
              <a:buNone/>
            </a:pPr>
            <a:r>
              <a:rPr lang="it-IT" dirty="0" smtClean="0"/>
              <a:t>(</a:t>
            </a:r>
            <a:r>
              <a:rPr lang="it-IT" dirty="0"/>
              <a:t>Civile/Ambientale e Industriale) è definita e consolidata, mentre per </a:t>
            </a:r>
          </a:p>
          <a:p>
            <a:pPr marL="0" indent="0">
              <a:buNone/>
            </a:pPr>
            <a:r>
              <a:rPr lang="it-IT" dirty="0"/>
              <a:t>l</a:t>
            </a:r>
            <a:r>
              <a:rPr lang="it-IT" dirty="0" smtClean="0"/>
              <a:t>’ingegneria dell’informazione </a:t>
            </a:r>
            <a:r>
              <a:rPr lang="it-IT" dirty="0"/>
              <a:t>… </a:t>
            </a:r>
            <a:r>
              <a:rPr lang="it-IT" dirty="0" smtClean="0"/>
              <a:t>c’è </a:t>
            </a:r>
            <a:r>
              <a:rPr lang="it-IT" dirty="0"/>
              <a:t>ancora da lavorare.</a:t>
            </a:r>
          </a:p>
          <a:p>
            <a:pPr marL="0" indent="0">
              <a:buNone/>
            </a:pPr>
            <a:r>
              <a:rPr lang="it-IT" dirty="0"/>
              <a:t>          </a:t>
            </a:r>
          </a:p>
          <a:p>
            <a:pPr marL="0" indent="0">
              <a:buNone/>
            </a:pPr>
            <a:r>
              <a:rPr lang="it-IT" dirty="0" smtClean="0"/>
              <a:t>Chi </a:t>
            </a:r>
            <a:r>
              <a:rPr lang="it-IT" dirty="0"/>
              <a:t>utilizza le sue competenze non ha tuttora ben chiaro il ruolo </a:t>
            </a:r>
            <a:r>
              <a:rPr lang="it-IT" dirty="0" smtClean="0"/>
              <a:t>dell’ingegnere dell’informazione </a:t>
            </a:r>
            <a:r>
              <a:rPr lang="it-IT" dirty="0"/>
              <a:t>(anche in relazione alle caratteristiche di altre figure che operano nel settore ICT).</a:t>
            </a:r>
          </a:p>
          <a:p>
            <a:pPr marL="0" indent="0">
              <a:buNone/>
            </a:pPr>
            <a:endParaRPr lang="it-IT" dirty="0"/>
          </a:p>
          <a:p>
            <a:pPr marL="0" indent="0">
              <a:buNone/>
            </a:pPr>
            <a:r>
              <a:rPr lang="it-IT" dirty="0" smtClean="0"/>
              <a:t>In </a:t>
            </a:r>
            <a:r>
              <a:rPr lang="it-IT" dirty="0"/>
              <a:t>generale, </a:t>
            </a:r>
            <a:r>
              <a:rPr lang="it-IT" dirty="0" smtClean="0"/>
              <a:t>l’attività </a:t>
            </a:r>
            <a:r>
              <a:rPr lang="it-IT" dirty="0"/>
              <a:t>professionale </a:t>
            </a:r>
            <a:r>
              <a:rPr lang="it-IT" dirty="0" smtClean="0"/>
              <a:t>nell’ambito </a:t>
            </a:r>
            <a:r>
              <a:rPr lang="it-IT" dirty="0"/>
              <a:t>ICT è </a:t>
            </a:r>
            <a:r>
              <a:rPr lang="ja-JP" altLang="it-IT" dirty="0"/>
              <a:t>“</a:t>
            </a:r>
            <a:r>
              <a:rPr lang="it-IT" dirty="0"/>
              <a:t>multiforme</a:t>
            </a:r>
            <a:r>
              <a:rPr lang="ja-JP" altLang="it-IT" dirty="0"/>
              <a:t>”</a:t>
            </a:r>
            <a:r>
              <a:rPr lang="it-IT" dirty="0"/>
              <a:t>.</a:t>
            </a:r>
          </a:p>
          <a:p>
            <a:pPr marL="0" indent="0">
              <a:buNone/>
            </a:pPr>
            <a:endParaRPr lang="it-IT" dirty="0"/>
          </a:p>
          <a:p>
            <a:pPr marL="0" indent="0">
              <a:buNone/>
            </a:pPr>
            <a:r>
              <a:rPr lang="it-IT" dirty="0" smtClean="0"/>
              <a:t>Il </a:t>
            </a:r>
            <a:r>
              <a:rPr lang="it-IT" dirty="0"/>
              <a:t>mondo </a:t>
            </a:r>
            <a:r>
              <a:rPr lang="it-IT" dirty="0" smtClean="0"/>
              <a:t>dell’ICT </a:t>
            </a:r>
            <a:r>
              <a:rPr lang="it-IT" dirty="0"/>
              <a:t>è in continua evoluzione ed è fondamentale che l</a:t>
            </a:r>
            <a:r>
              <a:rPr lang="ja-JP" altLang="it-IT" dirty="0"/>
              <a:t>’</a:t>
            </a:r>
            <a:r>
              <a:rPr lang="it-IT" dirty="0"/>
              <a:t>ingegnere </a:t>
            </a:r>
            <a:r>
              <a:rPr lang="it-IT" dirty="0" smtClean="0"/>
              <a:t>dell’informazione </a:t>
            </a:r>
            <a:r>
              <a:rPr lang="it-IT" dirty="0"/>
              <a:t>si mantenga sempre aggiornato.</a:t>
            </a:r>
          </a:p>
          <a:p>
            <a:pPr marL="0" indent="0">
              <a:buNone/>
            </a:pPr>
            <a:endParaRPr lang="it-IT" dirty="0"/>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17</a:t>
            </a:fld>
            <a:endParaRPr lang="it-IT"/>
          </a:p>
        </p:txBody>
      </p:sp>
    </p:spTree>
    <p:extLst>
      <p:ext uri="{BB962C8B-B14F-4D97-AF65-F5344CB8AC3E}">
        <p14:creationId xmlns:p14="http://schemas.microsoft.com/office/powerpoint/2010/main" val="32089084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l"/>
            <a:r>
              <a:rPr lang="it-IT" dirty="0" smtClean="0">
                <a:latin typeface="Times New Roman" charset="0"/>
              </a:rPr>
              <a:t>LAVORI PUBBLICI</a:t>
            </a:r>
            <a:endParaRPr lang="it-IT" dirty="0"/>
          </a:p>
        </p:txBody>
      </p:sp>
      <p:sp>
        <p:nvSpPr>
          <p:cNvPr id="3" name="Segnaposto contenuto 2"/>
          <p:cNvSpPr>
            <a:spLocks noGrp="1"/>
          </p:cNvSpPr>
          <p:nvPr>
            <p:ph idx="1"/>
          </p:nvPr>
        </p:nvSpPr>
        <p:spPr>
          <a:xfrm>
            <a:off x="457200" y="2324101"/>
            <a:ext cx="8483600" cy="2908300"/>
          </a:xfrm>
        </p:spPr>
        <p:txBody>
          <a:bodyPr>
            <a:normAutofit/>
          </a:bodyPr>
          <a:lstStyle/>
          <a:p>
            <a:pPr lvl="1">
              <a:buFont typeface="Times New Roman" charset="0"/>
              <a:buAutoNum type="arabicPeriod"/>
            </a:pPr>
            <a:r>
              <a:rPr lang="it-IT" i="1" dirty="0">
                <a:latin typeface="Times New Roman" charset="0"/>
              </a:rPr>
              <a:t>L</a:t>
            </a:r>
            <a:r>
              <a:rPr lang="it-IT" i="1" dirty="0" smtClean="0">
                <a:latin typeface="Times New Roman" charset="0"/>
              </a:rPr>
              <a:t>a pianificazione (studio di fattibilità)</a:t>
            </a:r>
            <a:endParaRPr lang="it-IT" i="1" dirty="0">
              <a:latin typeface="Times New Roman" charset="0"/>
            </a:endParaRPr>
          </a:p>
          <a:p>
            <a:pPr lvl="1">
              <a:buFont typeface="Times New Roman" charset="0"/>
              <a:buAutoNum type="arabicPeriod"/>
            </a:pPr>
            <a:r>
              <a:rPr lang="it-IT" i="1" dirty="0" smtClean="0">
                <a:latin typeface="Times New Roman" charset="0"/>
              </a:rPr>
              <a:t>La progettazione (preliminare, esecutiva, definitiva)</a:t>
            </a:r>
            <a:endParaRPr lang="it-IT" i="1" dirty="0">
              <a:latin typeface="Times New Roman" charset="0"/>
            </a:endParaRPr>
          </a:p>
          <a:p>
            <a:pPr lvl="1">
              <a:buFont typeface="Times New Roman" charset="0"/>
              <a:buAutoNum type="arabicPeriod"/>
            </a:pPr>
            <a:r>
              <a:rPr lang="it-IT" i="1" dirty="0" smtClean="0">
                <a:latin typeface="Times New Roman" charset="0"/>
              </a:rPr>
              <a:t>La </a:t>
            </a:r>
            <a:r>
              <a:rPr lang="it-IT" i="1" dirty="0">
                <a:latin typeface="Times New Roman" charset="0"/>
              </a:rPr>
              <a:t>direzione dei </a:t>
            </a:r>
            <a:r>
              <a:rPr lang="it-IT" i="1" dirty="0" smtClean="0">
                <a:latin typeface="Times New Roman" charset="0"/>
              </a:rPr>
              <a:t>lavori</a:t>
            </a:r>
            <a:endParaRPr lang="it-IT" i="1" dirty="0">
              <a:latin typeface="Times New Roman" charset="0"/>
            </a:endParaRPr>
          </a:p>
          <a:p>
            <a:pPr lvl="1">
              <a:buFont typeface="Times New Roman" charset="0"/>
              <a:buAutoNum type="arabicPeriod"/>
            </a:pPr>
            <a:r>
              <a:rPr lang="it-IT" i="1" dirty="0">
                <a:latin typeface="Times New Roman" charset="0"/>
              </a:rPr>
              <a:t>I</a:t>
            </a:r>
            <a:r>
              <a:rPr lang="it-IT" i="1" dirty="0" smtClean="0">
                <a:latin typeface="Times New Roman" charset="0"/>
              </a:rPr>
              <a:t>l </a:t>
            </a:r>
            <a:r>
              <a:rPr lang="it-IT" i="1" dirty="0">
                <a:latin typeface="Times New Roman" charset="0"/>
              </a:rPr>
              <a:t>collaudo</a:t>
            </a:r>
            <a:endParaRPr lang="it-IT" dirty="0">
              <a:latin typeface="Times New Roman" charset="0"/>
            </a:endParaRPr>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18</a:t>
            </a:fld>
            <a:endParaRPr lang="it-IT"/>
          </a:p>
        </p:txBody>
      </p:sp>
    </p:spTree>
    <p:extLst>
      <p:ext uri="{BB962C8B-B14F-4D97-AF65-F5344CB8AC3E}">
        <p14:creationId xmlns:p14="http://schemas.microsoft.com/office/powerpoint/2010/main" val="9406500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pPr algn="l"/>
            <a:r>
              <a:rPr lang="it-IT" dirty="0">
                <a:latin typeface="Times New Roman" charset="0"/>
              </a:rPr>
              <a:t>Le Responsabilità del </a:t>
            </a:r>
            <a:r>
              <a:rPr lang="it-IT" dirty="0" smtClean="0">
                <a:latin typeface="Times New Roman" charset="0"/>
              </a:rPr>
              <a:t>Professionista</a:t>
            </a:r>
            <a:endParaRPr lang="it-IT" dirty="0"/>
          </a:p>
        </p:txBody>
      </p:sp>
      <p:sp>
        <p:nvSpPr>
          <p:cNvPr id="3" name="Segnaposto contenuto 2"/>
          <p:cNvSpPr>
            <a:spLocks noGrp="1"/>
          </p:cNvSpPr>
          <p:nvPr>
            <p:ph idx="1"/>
          </p:nvPr>
        </p:nvSpPr>
        <p:spPr/>
        <p:txBody>
          <a:bodyPr>
            <a:normAutofit/>
          </a:bodyPr>
          <a:lstStyle/>
          <a:p>
            <a:r>
              <a:rPr lang="it-IT" sz="1800" b="1" dirty="0"/>
              <a:t>Responsabilità Amministrativa</a:t>
            </a:r>
            <a:r>
              <a:rPr lang="it-IT" sz="1800" dirty="0"/>
              <a:t>: Obblighi nei confronti della Pubblica Amministrazione (es. danno patrimoniale dovuto a maggiore esborso, mancata realizzazione di una entrata, perdita o sottrazione di beni)</a:t>
            </a:r>
          </a:p>
          <a:p>
            <a:endParaRPr lang="it-IT" sz="1800" dirty="0"/>
          </a:p>
          <a:p>
            <a:r>
              <a:rPr lang="it-IT" sz="1800" dirty="0"/>
              <a:t>Dl 30 giugno 2003, n.196 </a:t>
            </a:r>
          </a:p>
          <a:p>
            <a:pPr lvl="1"/>
            <a:r>
              <a:rPr lang="it-IT" sz="1800" b="1" dirty="0"/>
              <a:t>Responsabilità Trattamento dati Personali</a:t>
            </a:r>
            <a:r>
              <a:rPr lang="it-IT" sz="1800" dirty="0"/>
              <a:t>, redazione del</a:t>
            </a:r>
            <a:r>
              <a:rPr lang="it-IT" sz="1800" b="1" dirty="0"/>
              <a:t> DPS: Documento Programmatico sulla Sicurezza</a:t>
            </a:r>
          </a:p>
          <a:p>
            <a:pPr lvl="1"/>
            <a:endParaRPr lang="it-IT" sz="1800" dirty="0"/>
          </a:p>
          <a:p>
            <a:r>
              <a:rPr lang="it-IT" sz="1800" b="1" dirty="0"/>
              <a:t>Responsabilità Deontologica </a:t>
            </a:r>
            <a:r>
              <a:rPr lang="it-IT" sz="1800" dirty="0"/>
              <a:t>(Disciplinare degli Ordini):</a:t>
            </a:r>
          </a:p>
          <a:p>
            <a:pPr lvl="1">
              <a:buFont typeface="Courier New" charset="0"/>
              <a:buChar char="o"/>
            </a:pPr>
            <a:r>
              <a:rPr lang="it-IT" sz="1600" i="1" dirty="0"/>
              <a:t> Principi Generali</a:t>
            </a:r>
            <a:r>
              <a:rPr lang="it-IT" sz="1600" dirty="0"/>
              <a:t>: chiunque eserciti la professione è impegnato a rispettare e far rispettare le leggi dello Stato e il Codice Deontologico, nei riguardi della committenza e nei riguardi della collettività.</a:t>
            </a:r>
          </a:p>
          <a:p>
            <a:pPr lvl="1">
              <a:buFont typeface="Courier New" charset="0"/>
              <a:buChar char="o"/>
            </a:pPr>
            <a:r>
              <a:rPr lang="it-IT" sz="1600" i="1" dirty="0"/>
              <a:t> Rapporti con i Colleghi</a:t>
            </a:r>
          </a:p>
          <a:p>
            <a:pPr lvl="1">
              <a:buFont typeface="Courier New" charset="0"/>
              <a:buChar char="o"/>
            </a:pPr>
            <a:r>
              <a:rPr lang="it-IT" sz="1600" i="1" dirty="0"/>
              <a:t> Rapporti con il Committente</a:t>
            </a:r>
            <a:r>
              <a:rPr lang="it-IT" sz="1600" dirty="0"/>
              <a:t>, è di natura fiduciaria impostato sulla massima lealtà chiarezza e </a:t>
            </a:r>
            <a:r>
              <a:rPr lang="it-IT" sz="1600" dirty="0" smtClean="0"/>
              <a:t>correttezza</a:t>
            </a:r>
            <a:endParaRPr lang="it-IT" sz="1600" dirty="0"/>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19</a:t>
            </a:fld>
            <a:endParaRPr lang="it-IT"/>
          </a:p>
        </p:txBody>
      </p:sp>
    </p:spTree>
    <p:extLst>
      <p:ext uri="{BB962C8B-B14F-4D97-AF65-F5344CB8AC3E}">
        <p14:creationId xmlns:p14="http://schemas.microsoft.com/office/powerpoint/2010/main" val="42025999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1310784"/>
            <a:ext cx="8229600" cy="4525963"/>
          </a:xfrm>
        </p:spPr>
        <p:txBody>
          <a:bodyPr>
            <a:normAutofit/>
          </a:bodyPr>
          <a:lstStyle/>
          <a:p>
            <a:pPr marL="0" indent="0">
              <a:buNone/>
            </a:pPr>
            <a:r>
              <a:rPr lang="it-IT" dirty="0"/>
              <a:t>Gli Ordini Professionali hanno il compito fondamentale di tutela dei cittadini riguardo le prestazioni professionali che, essendo di tipo intellettuale, non sono sempre valutabili secondo standard normativi rigorosi. Hanno anche il compito di garantire la </a:t>
            </a:r>
            <a:r>
              <a:rPr lang="it-IT" dirty="0" smtClean="0"/>
              <a:t>qualità̀ </a:t>
            </a:r>
            <a:r>
              <a:rPr lang="it-IT" dirty="0"/>
              <a:t>delle prestazioni erogate e </a:t>
            </a:r>
            <a:r>
              <a:rPr lang="it-IT"/>
              <a:t>la </a:t>
            </a:r>
            <a:r>
              <a:rPr lang="it-IT" smtClean="0"/>
              <a:t>congruità̀ </a:t>
            </a:r>
            <a:r>
              <a:rPr lang="it-IT" dirty="0"/>
              <a:t>degli onorari applicati. A livello europeo le professioni sono disciplinate dalla Direttiva 2005/36/CE </a:t>
            </a:r>
            <a:endParaRPr lang="it-IT" dirty="0" smtClean="0">
              <a:effectLst/>
            </a:endParaRPr>
          </a:p>
          <a:p>
            <a:endParaRPr lang="it-IT" dirty="0"/>
          </a:p>
        </p:txBody>
      </p:sp>
      <p:sp>
        <p:nvSpPr>
          <p:cNvPr id="2" name="Segnaposto piè di pagina 1"/>
          <p:cNvSpPr>
            <a:spLocks noGrp="1"/>
          </p:cNvSpPr>
          <p:nvPr>
            <p:ph type="ftr" sz="quarter" idx="11"/>
          </p:nvPr>
        </p:nvSpPr>
        <p:spPr/>
        <p:txBody>
          <a:bodyPr/>
          <a:lstStyle/>
          <a:p>
            <a:r>
              <a:rPr lang="it-IT" dirty="0" smtClean="0"/>
              <a:t>Ing. Francesco Cirino</a:t>
            </a:r>
            <a:endParaRPr lang="it-IT" dirty="0"/>
          </a:p>
        </p:txBody>
      </p:sp>
      <p:sp>
        <p:nvSpPr>
          <p:cNvPr id="5" name="Segnaposto numero diapositiva 4"/>
          <p:cNvSpPr>
            <a:spLocks noGrp="1"/>
          </p:cNvSpPr>
          <p:nvPr>
            <p:ph type="sldNum" sz="quarter" idx="12"/>
          </p:nvPr>
        </p:nvSpPr>
        <p:spPr/>
        <p:txBody>
          <a:bodyPr/>
          <a:lstStyle/>
          <a:p>
            <a:fld id="{9158999D-7539-3C4A-954A-FB8234557171}" type="slidenum">
              <a:rPr lang="it-IT" smtClean="0"/>
              <a:t>2</a:t>
            </a:fld>
            <a:endParaRPr lang="it-IT"/>
          </a:p>
        </p:txBody>
      </p:sp>
    </p:spTree>
    <p:extLst>
      <p:ext uri="{BB962C8B-B14F-4D97-AF65-F5344CB8AC3E}">
        <p14:creationId xmlns:p14="http://schemas.microsoft.com/office/powerpoint/2010/main" val="373805347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27038"/>
            <a:ext cx="8229600" cy="1143000"/>
          </a:xfrm>
        </p:spPr>
        <p:txBody>
          <a:bodyPr>
            <a:normAutofit fontScale="90000"/>
          </a:bodyPr>
          <a:lstStyle/>
          <a:p>
            <a:pPr algn="l"/>
            <a:r>
              <a:rPr lang="it-IT" dirty="0">
                <a:latin typeface="Times New Roman" charset="0"/>
              </a:rPr>
              <a:t>Le Responsabilità del </a:t>
            </a:r>
            <a:r>
              <a:rPr lang="it-IT" dirty="0" smtClean="0">
                <a:latin typeface="Times New Roman" charset="0"/>
              </a:rPr>
              <a:t>Professionista</a:t>
            </a:r>
            <a:endParaRPr lang="it-IT" dirty="0"/>
          </a:p>
        </p:txBody>
      </p:sp>
      <p:sp>
        <p:nvSpPr>
          <p:cNvPr id="3" name="Segnaposto contenuto 2"/>
          <p:cNvSpPr>
            <a:spLocks noGrp="1"/>
          </p:cNvSpPr>
          <p:nvPr>
            <p:ph idx="1"/>
          </p:nvPr>
        </p:nvSpPr>
        <p:spPr/>
        <p:txBody>
          <a:bodyPr>
            <a:normAutofit fontScale="92500" lnSpcReduction="10000"/>
          </a:bodyPr>
          <a:lstStyle/>
          <a:p>
            <a:r>
              <a:rPr lang="it-IT" sz="1600" dirty="0"/>
              <a:t>Alcune norme sono comunque applicabili al professionista del III settore essendo comuni a chi esercita una professione intellettuale (nel caso di lavoro dipendente si applica quanto previsto dal contratto).</a:t>
            </a:r>
          </a:p>
          <a:p>
            <a:endParaRPr lang="it-IT" sz="1600" dirty="0"/>
          </a:p>
          <a:p>
            <a:r>
              <a:rPr lang="it-IT" sz="1600" b="1" dirty="0"/>
              <a:t>Responsabilità Civile</a:t>
            </a:r>
            <a:r>
              <a:rPr lang="it-IT" sz="1600" dirty="0"/>
              <a:t>: Responsabilità Contrattuale ed Extra-Contrattuale</a:t>
            </a:r>
          </a:p>
          <a:p>
            <a:pPr lvl="1"/>
            <a:r>
              <a:rPr lang="it-IT" sz="1600" dirty="0"/>
              <a:t>Risarcimento del danno in caso di danno ad altri (c.c. art. 1281)</a:t>
            </a:r>
          </a:p>
          <a:p>
            <a:pPr lvl="2"/>
            <a:r>
              <a:rPr lang="it-IT" sz="1600" dirty="0"/>
              <a:t>Obbligazione di mezzi e obbligazione di risultato</a:t>
            </a:r>
          </a:p>
          <a:p>
            <a:pPr lvl="2"/>
            <a:r>
              <a:rPr lang="it-IT" sz="1600" dirty="0"/>
              <a:t>Cura, cautela, perizia, informazione del cliente, legalità, responsabilità ordinaria e responsabilità straordinaria.</a:t>
            </a:r>
          </a:p>
          <a:p>
            <a:pPr lvl="2"/>
            <a:endParaRPr lang="it-IT" sz="1600" dirty="0"/>
          </a:p>
          <a:p>
            <a:r>
              <a:rPr lang="it-IT" sz="1600" b="1" dirty="0"/>
              <a:t>Responsabilità Penale</a:t>
            </a:r>
            <a:r>
              <a:rPr lang="it-IT" sz="1600" dirty="0"/>
              <a:t>: </a:t>
            </a:r>
          </a:p>
          <a:p>
            <a:pPr lvl="1"/>
            <a:r>
              <a:rPr lang="it-IT" sz="1600" dirty="0"/>
              <a:t>Art. 449 c.p.: Delitti colposi di danno, evento dannoso collegato con nesso di causalità ad una condotta negligente, imprudente, imperizia o violazione di leggi, regolamenti, ordini o discipline, che colpisca collettivamente e che per i suoi effetti gravi ed estesi metta in pericolo la pubblica incolumità. (Es. sistemi wireless, software automazione, etc.)</a:t>
            </a:r>
          </a:p>
          <a:p>
            <a:pPr lvl="1"/>
            <a:r>
              <a:rPr lang="it-IT" sz="1600" dirty="0"/>
              <a:t>Art. 348 c.p.: Abuso esercizio di una Professione, tutela gli interessi della collettività al regolare svolgimento delle professioni per le quali sono richieste una speciale abilitazione e l</a:t>
            </a:r>
            <a:r>
              <a:rPr lang="ja-JP" altLang="it-IT" sz="1600" dirty="0"/>
              <a:t>’</a:t>
            </a:r>
            <a:r>
              <a:rPr lang="it-IT" sz="1600" dirty="0"/>
              <a:t>iscrizione </a:t>
            </a:r>
            <a:r>
              <a:rPr lang="it-IT" sz="1600" dirty="0" err="1"/>
              <a:t>all</a:t>
            </a:r>
            <a:r>
              <a:rPr lang="ja-JP" altLang="it-IT" sz="1600" dirty="0"/>
              <a:t>’</a:t>
            </a:r>
            <a:r>
              <a:rPr lang="it-IT" sz="1600" dirty="0"/>
              <a:t>albo.</a:t>
            </a:r>
          </a:p>
          <a:p>
            <a:pPr lvl="1"/>
            <a:r>
              <a:rPr lang="it-IT" sz="1600" dirty="0"/>
              <a:t>Art. 649 c.p.: La Truffa, lievitazione degli oneri, irregolarità </a:t>
            </a:r>
            <a:r>
              <a:rPr lang="it-IT" sz="1600" dirty="0" smtClean="0"/>
              <a:t>varie</a:t>
            </a:r>
            <a:endParaRPr lang="it-IT" sz="1600" dirty="0"/>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20</a:t>
            </a:fld>
            <a:endParaRPr lang="it-IT"/>
          </a:p>
        </p:txBody>
      </p:sp>
    </p:spTree>
    <p:extLst>
      <p:ext uri="{BB962C8B-B14F-4D97-AF65-F5344CB8AC3E}">
        <p14:creationId xmlns:p14="http://schemas.microsoft.com/office/powerpoint/2010/main" val="15446812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pPr algn="l"/>
            <a:r>
              <a:rPr lang="it-IT" dirty="0">
                <a:latin typeface="Times New Roman" charset="0"/>
              </a:rPr>
              <a:t>Ruolo del </a:t>
            </a:r>
            <a:r>
              <a:rPr lang="it-IT" dirty="0" smtClean="0">
                <a:latin typeface="Times New Roman" charset="0"/>
              </a:rPr>
              <a:t>Professionista</a:t>
            </a:r>
            <a:br>
              <a:rPr lang="it-IT" dirty="0" smtClean="0">
                <a:latin typeface="Times New Roman" charset="0"/>
              </a:rPr>
            </a:br>
            <a:r>
              <a:rPr lang="it-IT" dirty="0" smtClean="0">
                <a:latin typeface="Times New Roman" charset="0"/>
              </a:rPr>
              <a:t>nel </a:t>
            </a:r>
            <a:r>
              <a:rPr lang="it-IT" dirty="0">
                <a:latin typeface="Times New Roman" charset="0"/>
              </a:rPr>
              <a:t>Contratto di Appalto</a:t>
            </a:r>
            <a:r>
              <a:rPr lang="it-IT" sz="2800" dirty="0">
                <a:latin typeface="Times New Roman" charset="0"/>
              </a:rPr>
              <a:t> </a:t>
            </a:r>
            <a:endParaRPr lang="it-IT" dirty="0"/>
          </a:p>
        </p:txBody>
      </p:sp>
      <p:sp>
        <p:nvSpPr>
          <p:cNvPr id="3" name="Segnaposto contenuto 2"/>
          <p:cNvSpPr>
            <a:spLocks noGrp="1"/>
          </p:cNvSpPr>
          <p:nvPr>
            <p:ph idx="1"/>
          </p:nvPr>
        </p:nvSpPr>
        <p:spPr/>
        <p:txBody>
          <a:bodyPr/>
          <a:lstStyle/>
          <a:p>
            <a:pPr>
              <a:buFontTx/>
              <a:buNone/>
            </a:pPr>
            <a:r>
              <a:rPr lang="it-IT" sz="1800" dirty="0">
                <a:latin typeface="Times New Roman" charset="0"/>
              </a:rPr>
              <a:t>Il </a:t>
            </a:r>
            <a:r>
              <a:rPr lang="it-IT" sz="1800" b="1" dirty="0">
                <a:latin typeface="Times New Roman" charset="0"/>
              </a:rPr>
              <a:t>Progettista</a:t>
            </a:r>
            <a:r>
              <a:rPr lang="it-IT" sz="1800" dirty="0">
                <a:latin typeface="Times New Roman" charset="0"/>
              </a:rPr>
              <a:t> è il professionista al quale la legge attribuisce il compito di elaborare e redigere – sulla base di norme tecniche e giuridiche – il progetto (</a:t>
            </a:r>
            <a:r>
              <a:rPr lang="it-IT" sz="1800">
                <a:latin typeface="Times New Roman" charset="0"/>
              </a:rPr>
              <a:t>di </a:t>
            </a:r>
            <a:r>
              <a:rPr lang="it-IT" sz="1800" smtClean="0">
                <a:latin typeface="Times New Roman" charset="0"/>
              </a:rPr>
              <a:t>un’</a:t>
            </a:r>
            <a:r>
              <a:rPr lang="it-IT" sz="1800" b="1" smtClean="0">
                <a:latin typeface="Times New Roman" charset="0"/>
              </a:rPr>
              <a:t>opera</a:t>
            </a:r>
            <a:r>
              <a:rPr lang="it-IT" sz="1800" b="1" dirty="0">
                <a:latin typeface="Times New Roman" charset="0"/>
              </a:rPr>
              <a:t>)</a:t>
            </a:r>
            <a:r>
              <a:rPr lang="it-IT" sz="1800" dirty="0">
                <a:latin typeface="Times New Roman" charset="0"/>
              </a:rPr>
              <a:t> che sia conforme alle richieste del cliente.</a:t>
            </a:r>
          </a:p>
          <a:p>
            <a:pPr lvl="2"/>
            <a:r>
              <a:rPr lang="it-IT" sz="1800" dirty="0">
                <a:latin typeface="Times New Roman" charset="0"/>
              </a:rPr>
              <a:t>(</a:t>
            </a:r>
            <a:r>
              <a:rPr lang="it-IT" sz="1800" dirty="0" smtClean="0">
                <a:latin typeface="Times New Roman" charset="0"/>
              </a:rPr>
              <a:t>L’appalto </a:t>
            </a:r>
            <a:r>
              <a:rPr lang="it-IT" sz="1800" dirty="0">
                <a:latin typeface="Times New Roman" charset="0"/>
              </a:rPr>
              <a:t>rientra </a:t>
            </a:r>
            <a:r>
              <a:rPr lang="it-IT" sz="1800" dirty="0" smtClean="0">
                <a:latin typeface="Times New Roman" charset="0"/>
              </a:rPr>
              <a:t>nell’opera </a:t>
            </a:r>
            <a:r>
              <a:rPr lang="it-IT" sz="1800" dirty="0">
                <a:latin typeface="Times New Roman" charset="0"/>
              </a:rPr>
              <a:t>se </a:t>
            </a:r>
            <a:r>
              <a:rPr lang="it-IT" sz="1800" dirty="0" smtClean="0">
                <a:latin typeface="Times New Roman" charset="0"/>
              </a:rPr>
              <a:t>c’è </a:t>
            </a:r>
            <a:r>
              <a:rPr lang="it-IT" sz="1800" dirty="0">
                <a:latin typeface="Times New Roman" charset="0"/>
              </a:rPr>
              <a:t>PROGETTAZIONE altrimenti </a:t>
            </a:r>
            <a:r>
              <a:rPr lang="it-IT" sz="1800" dirty="0" smtClean="0">
                <a:latin typeface="Times New Roman" charset="0"/>
              </a:rPr>
              <a:t>l’appalto </a:t>
            </a:r>
            <a:r>
              <a:rPr lang="it-IT" sz="1800" dirty="0">
                <a:latin typeface="Times New Roman" charset="0"/>
              </a:rPr>
              <a:t>rientra nella fornitura (strumenti o servizi)).</a:t>
            </a:r>
          </a:p>
          <a:p>
            <a:pPr lvl="2"/>
            <a:endParaRPr lang="it-IT" sz="1800" dirty="0">
              <a:latin typeface="Times New Roman" charset="0"/>
            </a:endParaRPr>
          </a:p>
          <a:p>
            <a:pPr>
              <a:buFontTx/>
              <a:buNone/>
            </a:pPr>
            <a:r>
              <a:rPr lang="it-IT" sz="1800" dirty="0">
                <a:latin typeface="Times New Roman" charset="0"/>
              </a:rPr>
              <a:t>Il ruolo del </a:t>
            </a:r>
            <a:r>
              <a:rPr lang="it-IT" sz="1800" b="1" dirty="0">
                <a:latin typeface="Times New Roman" charset="0"/>
              </a:rPr>
              <a:t>Direttore dei Lavori</a:t>
            </a:r>
            <a:r>
              <a:rPr lang="it-IT" sz="1800" dirty="0">
                <a:latin typeface="Times New Roman" charset="0"/>
              </a:rPr>
              <a:t> è disciplinato </a:t>
            </a:r>
            <a:r>
              <a:rPr lang="it-IT" sz="1800" dirty="0" smtClean="0">
                <a:latin typeface="Times New Roman" charset="0"/>
              </a:rPr>
              <a:t>dall’art</a:t>
            </a:r>
            <a:r>
              <a:rPr lang="it-IT" sz="1800" dirty="0">
                <a:latin typeface="Times New Roman" charset="0"/>
              </a:rPr>
              <a:t>. 1662 c.c.: il committente ha il diritto di controllare lo svolgimento dei lavori e di verificarne a proprie spese lo stato. Il controllo è effettuato da un professionista che rappresenta il committente che è tenuto alla direzione e sorveglianza dei lavori, mediante visite periodiche da esso stabilite, con relativi poteri di impartire direttive ed istruzioni per la buona riuscita </a:t>
            </a:r>
            <a:r>
              <a:rPr lang="it-IT" sz="1800" dirty="0" smtClean="0">
                <a:latin typeface="Times New Roman" charset="0"/>
              </a:rPr>
              <a:t>dell’opera</a:t>
            </a:r>
            <a:r>
              <a:rPr lang="it-IT" sz="1800" dirty="0">
                <a:latin typeface="Times New Roman" charset="0"/>
              </a:rPr>
              <a:t>. </a:t>
            </a:r>
          </a:p>
          <a:p>
            <a:pPr lvl="2"/>
            <a:r>
              <a:rPr lang="it-IT" sz="1800" dirty="0">
                <a:latin typeface="Times New Roman" charset="0"/>
              </a:rPr>
              <a:t>Nel contratto di appalto, il </a:t>
            </a:r>
            <a:r>
              <a:rPr lang="it-IT" sz="1800" b="1" dirty="0">
                <a:latin typeface="Times New Roman" charset="0"/>
              </a:rPr>
              <a:t>Progettista</a:t>
            </a:r>
            <a:r>
              <a:rPr lang="it-IT" sz="1800" dirty="0">
                <a:latin typeface="Times New Roman" charset="0"/>
              </a:rPr>
              <a:t>, il </a:t>
            </a:r>
            <a:r>
              <a:rPr lang="it-IT" sz="1800" b="1" dirty="0">
                <a:latin typeface="Times New Roman" charset="0"/>
              </a:rPr>
              <a:t>Direttore Lavori</a:t>
            </a:r>
            <a:r>
              <a:rPr lang="it-IT" sz="1800" dirty="0">
                <a:latin typeface="Times New Roman" charset="0"/>
              </a:rPr>
              <a:t> e l</a:t>
            </a:r>
            <a:r>
              <a:rPr lang="ja-JP" altLang="it-IT" sz="1800" dirty="0">
                <a:latin typeface="Times New Roman" charset="0"/>
              </a:rPr>
              <a:t>’</a:t>
            </a:r>
            <a:r>
              <a:rPr lang="it-IT" sz="1800" b="1" dirty="0">
                <a:latin typeface="Times New Roman" charset="0"/>
              </a:rPr>
              <a:t>Appaltatore</a:t>
            </a:r>
            <a:r>
              <a:rPr lang="it-IT" sz="1800" dirty="0">
                <a:latin typeface="Times New Roman" charset="0"/>
              </a:rPr>
              <a:t> rispondono in solido nei confronti del </a:t>
            </a:r>
            <a:r>
              <a:rPr lang="it-IT" sz="1800" b="1" dirty="0">
                <a:latin typeface="Times New Roman" charset="0"/>
              </a:rPr>
              <a:t>Committente</a:t>
            </a:r>
            <a:r>
              <a:rPr lang="it-IT" sz="1800" dirty="0" smtClean="0">
                <a:latin typeface="Times New Roman" charset="0"/>
              </a:rPr>
              <a:t>.</a:t>
            </a:r>
            <a:endParaRPr lang="it-IT" sz="1800" dirty="0">
              <a:latin typeface="Times New Roman" charset="0"/>
            </a:endParaRPr>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21</a:t>
            </a:fld>
            <a:endParaRPr lang="it-IT"/>
          </a:p>
        </p:txBody>
      </p:sp>
    </p:spTree>
    <p:extLst>
      <p:ext uri="{BB962C8B-B14F-4D97-AF65-F5344CB8AC3E}">
        <p14:creationId xmlns:p14="http://schemas.microsoft.com/office/powerpoint/2010/main" val="41036503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pPr algn="l"/>
            <a:r>
              <a:rPr lang="it-IT" dirty="0">
                <a:latin typeface="Times New Roman" charset="0"/>
              </a:rPr>
              <a:t>Funzioni del </a:t>
            </a:r>
            <a:r>
              <a:rPr lang="it-IT" dirty="0" smtClean="0">
                <a:latin typeface="Times New Roman" charset="0"/>
              </a:rPr>
              <a:t>Professionista</a:t>
            </a:r>
            <a:br>
              <a:rPr lang="it-IT" dirty="0" smtClean="0">
                <a:latin typeface="Times New Roman" charset="0"/>
              </a:rPr>
            </a:br>
            <a:r>
              <a:rPr lang="it-IT" dirty="0" smtClean="0">
                <a:latin typeface="Times New Roman" charset="0"/>
              </a:rPr>
              <a:t>nel </a:t>
            </a:r>
            <a:r>
              <a:rPr lang="it-IT" dirty="0">
                <a:latin typeface="Times New Roman" charset="0"/>
              </a:rPr>
              <a:t>Contratto di Appalto</a:t>
            </a:r>
            <a:endParaRPr lang="it-IT" dirty="0"/>
          </a:p>
        </p:txBody>
      </p:sp>
      <p:sp>
        <p:nvSpPr>
          <p:cNvPr id="3" name="Segnaposto contenuto 2"/>
          <p:cNvSpPr>
            <a:spLocks noGrp="1"/>
          </p:cNvSpPr>
          <p:nvPr>
            <p:ph idx="1"/>
          </p:nvPr>
        </p:nvSpPr>
        <p:spPr/>
        <p:txBody>
          <a:bodyPr/>
          <a:lstStyle/>
          <a:p>
            <a:pPr>
              <a:buFontTx/>
              <a:buNone/>
            </a:pPr>
            <a:r>
              <a:rPr lang="it-IT" sz="1600" dirty="0">
                <a:latin typeface="Times New Roman" charset="0"/>
              </a:rPr>
              <a:t>Negli appalti pubblici, le funzioni del direttore dei lavori sono diverse da quelle </a:t>
            </a:r>
            <a:r>
              <a:rPr lang="it-IT" sz="1600" dirty="0" smtClean="0">
                <a:latin typeface="Times New Roman" charset="0"/>
              </a:rPr>
              <a:t>dell’ingegnere</a:t>
            </a:r>
          </a:p>
          <a:p>
            <a:pPr>
              <a:buFontTx/>
              <a:buNone/>
            </a:pPr>
            <a:r>
              <a:rPr lang="it-IT" sz="1600" dirty="0" smtClean="0">
                <a:latin typeface="Times New Roman" charset="0"/>
              </a:rPr>
              <a:t>capo</a:t>
            </a:r>
            <a:r>
              <a:rPr lang="it-IT" sz="1600" dirty="0">
                <a:latin typeface="Times New Roman" charset="0"/>
              </a:rPr>
              <a:t>, ma non sotto </a:t>
            </a:r>
            <a:r>
              <a:rPr lang="it-IT" sz="1600" dirty="0" smtClean="0">
                <a:latin typeface="Times New Roman" charset="0"/>
              </a:rPr>
              <a:t>l’aspetto </a:t>
            </a:r>
            <a:r>
              <a:rPr lang="it-IT" sz="1600" dirty="0">
                <a:latin typeface="Times New Roman" charset="0"/>
              </a:rPr>
              <a:t>qualitativo e quantitativo, tecnico o professionale. La diversità </a:t>
            </a:r>
            <a:r>
              <a:rPr lang="it-IT" sz="1600" dirty="0" smtClean="0">
                <a:latin typeface="Times New Roman" charset="0"/>
              </a:rPr>
              <a:t>si</a:t>
            </a:r>
          </a:p>
          <a:p>
            <a:pPr>
              <a:buFontTx/>
              <a:buNone/>
            </a:pPr>
            <a:r>
              <a:rPr lang="it-IT" sz="1600" dirty="0" smtClean="0">
                <a:latin typeface="Times New Roman" charset="0"/>
              </a:rPr>
              <a:t>ricollega </a:t>
            </a:r>
            <a:r>
              <a:rPr lang="it-IT" sz="1600" dirty="0">
                <a:latin typeface="Times New Roman" charset="0"/>
              </a:rPr>
              <a:t>esclusivamente al ruolo che, </a:t>
            </a:r>
            <a:r>
              <a:rPr lang="it-IT" sz="1600" dirty="0" smtClean="0">
                <a:latin typeface="Times New Roman" charset="0"/>
              </a:rPr>
              <a:t>nell’ambito dell’ordinamento </a:t>
            </a:r>
            <a:r>
              <a:rPr lang="it-IT" sz="1600" dirty="0">
                <a:latin typeface="Times New Roman" charset="0"/>
              </a:rPr>
              <a:t>della P.A., </a:t>
            </a:r>
            <a:r>
              <a:rPr lang="it-IT" sz="1600" dirty="0" smtClean="0">
                <a:latin typeface="Times New Roman" charset="0"/>
              </a:rPr>
              <a:t>l’ingegnere capo</a:t>
            </a:r>
          </a:p>
          <a:p>
            <a:pPr>
              <a:buFontTx/>
              <a:buNone/>
            </a:pPr>
            <a:r>
              <a:rPr lang="it-IT" sz="1600" dirty="0" smtClean="0">
                <a:latin typeface="Times New Roman" charset="0"/>
              </a:rPr>
              <a:t>ricopre</a:t>
            </a:r>
            <a:r>
              <a:rPr lang="it-IT" sz="1600" dirty="0">
                <a:latin typeface="Times New Roman" charset="0"/>
              </a:rPr>
              <a:t>, al quale competono le decisioni di maggior rilievo riguardo </a:t>
            </a:r>
            <a:r>
              <a:rPr lang="it-IT" sz="1600" dirty="0" smtClean="0">
                <a:latin typeface="Times New Roman" charset="0"/>
              </a:rPr>
              <a:t>all’organizzazione e</a:t>
            </a:r>
          </a:p>
          <a:p>
            <a:pPr>
              <a:buFontTx/>
              <a:buNone/>
            </a:pPr>
            <a:r>
              <a:rPr lang="it-IT" sz="1600" dirty="0" smtClean="0">
                <a:latin typeface="Times New Roman" charset="0"/>
              </a:rPr>
              <a:t>conduzione </a:t>
            </a:r>
            <a:r>
              <a:rPr lang="it-IT" sz="1600" dirty="0">
                <a:latin typeface="Times New Roman" charset="0"/>
              </a:rPr>
              <a:t>dei lavori in forma anche di veri e propri provvedimenti amministrativi. Pertanto</a:t>
            </a:r>
            <a:r>
              <a:rPr lang="it-IT" sz="1600" dirty="0" smtClean="0">
                <a:latin typeface="Times New Roman" charset="0"/>
              </a:rPr>
              <a:t>,</a:t>
            </a:r>
          </a:p>
          <a:p>
            <a:pPr>
              <a:buFontTx/>
              <a:buNone/>
            </a:pPr>
            <a:r>
              <a:rPr lang="it-IT" sz="1600" dirty="0" smtClean="0">
                <a:latin typeface="Times New Roman" charset="0"/>
              </a:rPr>
              <a:t>mentre </a:t>
            </a:r>
            <a:r>
              <a:rPr lang="it-IT" sz="1600" dirty="0">
                <a:latin typeface="Times New Roman" charset="0"/>
              </a:rPr>
              <a:t>è sempre possibile affidare la direzione lavori a professionisti esterni, analoga </a:t>
            </a:r>
            <a:r>
              <a:rPr lang="it-IT" sz="1600" dirty="0" smtClean="0">
                <a:latin typeface="Times New Roman" charset="0"/>
              </a:rPr>
              <a:t>possibilità</a:t>
            </a:r>
          </a:p>
          <a:p>
            <a:pPr>
              <a:buFontTx/>
              <a:buNone/>
            </a:pPr>
            <a:r>
              <a:rPr lang="it-IT" sz="1600" dirty="0" smtClean="0">
                <a:latin typeface="Times New Roman" charset="0"/>
              </a:rPr>
              <a:t>non </a:t>
            </a:r>
            <a:r>
              <a:rPr lang="it-IT" sz="1600" dirty="0">
                <a:latin typeface="Times New Roman" charset="0"/>
              </a:rPr>
              <a:t>sussiste per le funzioni di alta vigilanza che sono proprie </a:t>
            </a:r>
            <a:r>
              <a:rPr lang="it-IT" sz="1600" dirty="0" smtClean="0">
                <a:latin typeface="Times New Roman" charset="0"/>
              </a:rPr>
              <a:t>dell’ingegnere </a:t>
            </a:r>
            <a:r>
              <a:rPr lang="it-IT" sz="1600" dirty="0">
                <a:latin typeface="Times New Roman" charset="0"/>
              </a:rPr>
              <a:t>capo.</a:t>
            </a:r>
          </a:p>
          <a:p>
            <a:pPr>
              <a:buFontTx/>
              <a:buNone/>
            </a:pPr>
            <a:endParaRPr lang="it-IT" sz="1800" dirty="0">
              <a:latin typeface="Times New Roman" charset="0"/>
            </a:endParaRPr>
          </a:p>
          <a:p>
            <a:pPr>
              <a:buFontTx/>
              <a:buNone/>
            </a:pPr>
            <a:r>
              <a:rPr lang="it-IT" sz="1800" b="1" dirty="0">
                <a:latin typeface="Times New Roman" charset="0"/>
              </a:rPr>
              <a:t>Il Collaudo</a:t>
            </a:r>
            <a:r>
              <a:rPr lang="it-IT" sz="1800" dirty="0">
                <a:latin typeface="Times New Roman" charset="0"/>
              </a:rPr>
              <a:t>:</a:t>
            </a:r>
          </a:p>
          <a:p>
            <a:pPr lvl="1">
              <a:buFont typeface="Arial" charset="0"/>
              <a:buChar char="•"/>
            </a:pPr>
            <a:r>
              <a:rPr lang="it-IT" sz="1800" i="1" dirty="0">
                <a:latin typeface="Times New Roman" charset="0"/>
              </a:rPr>
              <a:t>Il committente ha diritto, prima di ricevere l'opera in consegna, di sottoporre la stessa ad opportune verifiche per constatare se è stata bene eseguita (articoli 1665 e 1666 cc).</a:t>
            </a:r>
          </a:p>
          <a:p>
            <a:pPr lvl="1">
              <a:buFont typeface="Arial" charset="0"/>
              <a:buChar char="•"/>
            </a:pPr>
            <a:r>
              <a:rPr lang="it-IT" sz="1800" i="1" dirty="0">
                <a:latin typeface="Times New Roman" charset="0"/>
              </a:rPr>
              <a:t>Se la verifica ha esito positivo, l'opera si considera accettata e l'appaltatore ha diritto a ricevere il corrispettivo</a:t>
            </a:r>
            <a:r>
              <a:rPr lang="it-IT" sz="1800" dirty="0" smtClean="0">
                <a:latin typeface="Times New Roman" charset="0"/>
              </a:rPr>
              <a:t>.</a:t>
            </a:r>
            <a:endParaRPr lang="it-IT" sz="1800" dirty="0">
              <a:latin typeface="Times New Roman" charset="0"/>
            </a:endParaRPr>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22</a:t>
            </a:fld>
            <a:endParaRPr lang="it-IT"/>
          </a:p>
        </p:txBody>
      </p:sp>
    </p:spTree>
    <p:extLst>
      <p:ext uri="{BB962C8B-B14F-4D97-AF65-F5344CB8AC3E}">
        <p14:creationId xmlns:p14="http://schemas.microsoft.com/office/powerpoint/2010/main" val="35737593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90500" y="307976"/>
            <a:ext cx="8229600" cy="1143000"/>
          </a:xfrm>
        </p:spPr>
        <p:txBody>
          <a:bodyPr>
            <a:normAutofit fontScale="90000"/>
          </a:bodyPr>
          <a:lstStyle/>
          <a:p>
            <a:pPr algn="l"/>
            <a:r>
              <a:rPr lang="it-IT" dirty="0">
                <a:latin typeface="Times New Roman" charset="0"/>
              </a:rPr>
              <a:t>Fasi Progettuali Tipiche di un sistema</a:t>
            </a:r>
            <a:br>
              <a:rPr lang="it-IT" dirty="0">
                <a:latin typeface="Times New Roman" charset="0"/>
              </a:rPr>
            </a:br>
            <a:r>
              <a:rPr lang="it-IT" dirty="0">
                <a:latin typeface="Times New Roman" charset="0"/>
              </a:rPr>
              <a:t>rientrante nella sfera del III Settore </a:t>
            </a:r>
            <a:endParaRPr lang="it-IT" dirty="0"/>
          </a:p>
        </p:txBody>
      </p:sp>
      <p:sp>
        <p:nvSpPr>
          <p:cNvPr id="3" name="Segnaposto contenuto 2"/>
          <p:cNvSpPr>
            <a:spLocks noGrp="1"/>
          </p:cNvSpPr>
          <p:nvPr>
            <p:ph idx="1"/>
          </p:nvPr>
        </p:nvSpPr>
        <p:spPr/>
        <p:txBody>
          <a:bodyPr>
            <a:normAutofit/>
          </a:bodyPr>
          <a:lstStyle/>
          <a:p>
            <a:r>
              <a:rPr lang="it-IT" sz="1600" b="1" dirty="0"/>
              <a:t>Scelta della metodologia di Project Management e della Metodologia di Sviluppo</a:t>
            </a:r>
            <a:r>
              <a:rPr lang="it-IT" sz="1600" dirty="0"/>
              <a:t>: si pone l</a:t>
            </a:r>
            <a:r>
              <a:rPr lang="ja-JP" altLang="it-IT" sz="1600" dirty="0"/>
              <a:t>’</a:t>
            </a:r>
            <a:r>
              <a:rPr lang="it-IT" sz="1600" dirty="0"/>
              <a:t>accento su quelle che saranno le tecniche utilizzate per gestire l</a:t>
            </a:r>
            <a:r>
              <a:rPr lang="ja-JP" altLang="it-IT" sz="1600" dirty="0"/>
              <a:t>’</a:t>
            </a:r>
            <a:r>
              <a:rPr lang="it-IT" sz="1600" dirty="0"/>
              <a:t>intero progetto e la parte relativa allo sviluppo. Principalmente le scelte ricade su metodologie Standard o metodologie Agili che mettono al centro dello sviluppo il cliente;</a:t>
            </a:r>
          </a:p>
          <a:p>
            <a:endParaRPr lang="it-IT" sz="1600" b="1" dirty="0"/>
          </a:p>
          <a:p>
            <a:r>
              <a:rPr lang="it-IT" sz="1600" b="1" dirty="0"/>
              <a:t>Progetto </a:t>
            </a:r>
            <a:r>
              <a:rPr lang="it-IT" sz="1600" b="1" dirty="0" smtClean="0"/>
              <a:t>dell’architettura</a:t>
            </a:r>
            <a:r>
              <a:rPr lang="it-IT" sz="1600" b="1" dirty="0"/>
              <a:t>:</a:t>
            </a:r>
            <a:r>
              <a:rPr lang="it-IT" sz="1600" dirty="0"/>
              <a:t> Vengono identificati i componenti (moduli) del sistema, e le relative connessioni. Per individuare i moduli, ci si basa </a:t>
            </a:r>
            <a:r>
              <a:rPr lang="it-IT" sz="1600" dirty="0" smtClean="0"/>
              <a:t>sull’analisi </a:t>
            </a:r>
            <a:r>
              <a:rPr lang="it-IT" sz="1600" dirty="0"/>
              <a:t>effettuata nella fase precedente (quindi sulle specifiche) e su una sua scomposizione in </a:t>
            </a:r>
            <a:r>
              <a:rPr lang="it-IT" sz="1600" dirty="0" err="1"/>
              <a:t>sottoproblemi</a:t>
            </a:r>
            <a:r>
              <a:rPr lang="it-IT" sz="1600" dirty="0"/>
              <a:t>.</a:t>
            </a:r>
          </a:p>
          <a:p>
            <a:pPr>
              <a:buFont typeface="Arial" charset="0"/>
              <a:buChar char="•"/>
            </a:pPr>
            <a:endParaRPr lang="it-IT" sz="1600" dirty="0"/>
          </a:p>
          <a:p>
            <a:r>
              <a:rPr lang="it-IT" sz="1600" b="1" dirty="0"/>
              <a:t>Progetto dei moduli</a:t>
            </a:r>
            <a:r>
              <a:rPr lang="it-IT" sz="1600" dirty="0"/>
              <a:t>: Viene progettato ogni singolo modulo (dedicato ad uno specifico </a:t>
            </a:r>
            <a:r>
              <a:rPr lang="it-IT" sz="1600" dirty="0" err="1"/>
              <a:t>sottoproblema</a:t>
            </a:r>
            <a:r>
              <a:rPr lang="it-IT" sz="1600" dirty="0"/>
              <a:t>) che compone il sistema; occorre  comprendere come ogni modulo possa svolgere i compiti cui è destinato.</a:t>
            </a:r>
          </a:p>
          <a:p>
            <a:endParaRPr lang="it-IT" sz="1600" dirty="0"/>
          </a:p>
          <a:p>
            <a:r>
              <a:rPr lang="it-IT" sz="1600" b="1" dirty="0"/>
              <a:t>Scelta delle tecnologie abilitanti</a:t>
            </a:r>
            <a:r>
              <a:rPr lang="it-IT" sz="1600" dirty="0"/>
              <a:t>: si scelgono gli ambienti di sviluppo, la componentistica, i materiali e gli elementi software (</a:t>
            </a:r>
            <a:r>
              <a:rPr lang="it-IT" sz="1600" dirty="0" err="1"/>
              <a:t>framework</a:t>
            </a:r>
            <a:r>
              <a:rPr lang="it-IT" sz="1600" dirty="0"/>
              <a:t>, librerie, </a:t>
            </a:r>
            <a:r>
              <a:rPr lang="it-IT" sz="1600" dirty="0" err="1"/>
              <a:t>ecc</a:t>
            </a:r>
            <a:r>
              <a:rPr lang="it-IT" sz="1600" dirty="0"/>
              <a:t>) che verranno utilizzati. La scelta è fatta in base al know-how, a vincoli di vario tipo ed elementi contingenti</a:t>
            </a:r>
            <a:r>
              <a:rPr lang="it-IT" sz="1600" dirty="0" smtClean="0"/>
              <a:t>;</a:t>
            </a:r>
            <a:endParaRPr lang="it-IT" sz="1600" b="1" dirty="0"/>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23</a:t>
            </a:fld>
            <a:endParaRPr lang="it-IT"/>
          </a:p>
        </p:txBody>
      </p:sp>
    </p:spTree>
    <p:extLst>
      <p:ext uri="{BB962C8B-B14F-4D97-AF65-F5344CB8AC3E}">
        <p14:creationId xmlns:p14="http://schemas.microsoft.com/office/powerpoint/2010/main" val="24524146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2400" y="274638"/>
            <a:ext cx="8229600" cy="1143000"/>
          </a:xfrm>
        </p:spPr>
        <p:txBody>
          <a:bodyPr>
            <a:normAutofit fontScale="90000"/>
          </a:bodyPr>
          <a:lstStyle/>
          <a:p>
            <a:pPr algn="l"/>
            <a:r>
              <a:rPr lang="it-IT" dirty="0">
                <a:latin typeface="Times New Roman" charset="0"/>
              </a:rPr>
              <a:t>Fasi Progettuali Tipiche di un sistema</a:t>
            </a:r>
            <a:br>
              <a:rPr lang="it-IT" dirty="0">
                <a:latin typeface="Times New Roman" charset="0"/>
              </a:rPr>
            </a:br>
            <a:r>
              <a:rPr lang="it-IT" dirty="0">
                <a:latin typeface="Times New Roman" charset="0"/>
              </a:rPr>
              <a:t>rientrante nella sfera del III Settore </a:t>
            </a:r>
            <a:endParaRPr lang="it-IT" dirty="0"/>
          </a:p>
        </p:txBody>
      </p:sp>
      <p:sp>
        <p:nvSpPr>
          <p:cNvPr id="3" name="Segnaposto contenuto 2"/>
          <p:cNvSpPr>
            <a:spLocks noGrp="1"/>
          </p:cNvSpPr>
          <p:nvPr>
            <p:ph idx="1"/>
          </p:nvPr>
        </p:nvSpPr>
        <p:spPr/>
        <p:txBody>
          <a:bodyPr>
            <a:normAutofit/>
          </a:bodyPr>
          <a:lstStyle/>
          <a:p>
            <a:r>
              <a:rPr lang="it-IT" sz="1600" b="1" dirty="0"/>
              <a:t>Realizzazione/Sviluppo e verifica dei componenti</a:t>
            </a:r>
            <a:r>
              <a:rPr lang="it-IT" sz="1600" dirty="0"/>
              <a:t>: si entra nel campo pratico dove ci si </a:t>
            </a:r>
            <a:r>
              <a:rPr lang="ja-JP" altLang="it-IT" sz="1600" dirty="0"/>
              <a:t>“</a:t>
            </a:r>
            <a:r>
              <a:rPr lang="it-IT" sz="1600" dirty="0"/>
              <a:t>sporca le mani</a:t>
            </a:r>
            <a:r>
              <a:rPr lang="ja-JP" altLang="it-IT" sz="1600" dirty="0"/>
              <a:t>”</a:t>
            </a:r>
            <a:r>
              <a:rPr lang="it-IT" sz="1600" dirty="0"/>
              <a:t> lavorando su ogni componente come entità atomica e considerando le relazioni </a:t>
            </a:r>
            <a:r>
              <a:rPr lang="it-IT" sz="1600" i="1" dirty="0" err="1"/>
              <a:t>border</a:t>
            </a:r>
            <a:r>
              <a:rPr lang="it-IT" sz="1600" i="1" dirty="0"/>
              <a:t> line</a:t>
            </a:r>
            <a:r>
              <a:rPr lang="it-IT" sz="1600" dirty="0"/>
              <a:t>;</a:t>
            </a:r>
          </a:p>
          <a:p>
            <a:endParaRPr lang="it-IT" sz="1600" dirty="0"/>
          </a:p>
          <a:p>
            <a:r>
              <a:rPr lang="it-IT" sz="1600" b="1" dirty="0"/>
              <a:t>Integrazione e verifica del sistema</a:t>
            </a:r>
            <a:r>
              <a:rPr lang="it-IT" sz="1600" dirty="0"/>
              <a:t>: i singoli componenti realizzati vengono messi insieme, effettuando la verifica della correttezza di tutto il sistema. A questo punto il sistema è quasi completo, ma in laboratorio: </a:t>
            </a:r>
            <a:r>
              <a:rPr lang="it-IT" sz="1600" u="sng" dirty="0"/>
              <a:t>non è ancora stato provato </a:t>
            </a:r>
            <a:r>
              <a:rPr lang="it-IT" sz="1600" u="sng" dirty="0" smtClean="0"/>
              <a:t>nell’ambiente </a:t>
            </a:r>
            <a:r>
              <a:rPr lang="it-IT" sz="1600" u="sng" dirty="0"/>
              <a:t>reale</a:t>
            </a:r>
            <a:r>
              <a:rPr lang="it-IT" sz="1600" dirty="0"/>
              <a:t>.</a:t>
            </a:r>
          </a:p>
          <a:p>
            <a:endParaRPr lang="it-IT" sz="1600" dirty="0"/>
          </a:p>
          <a:p>
            <a:r>
              <a:rPr lang="it-IT" sz="1600" b="1" dirty="0">
                <a:solidFill>
                  <a:srgbClr val="FF0000"/>
                </a:solidFill>
              </a:rPr>
              <a:t>Manutenzione</a:t>
            </a:r>
            <a:r>
              <a:rPr lang="it-IT" sz="1600" dirty="0">
                <a:solidFill>
                  <a:srgbClr val="FF0000"/>
                </a:solidFill>
              </a:rPr>
              <a:t>: sono sempre necessarie delle modifiche al sistema anche dopo la sua messa in opera, sia per correggere errori, sia per adattarlo alle modifiche </a:t>
            </a:r>
            <a:r>
              <a:rPr lang="it-IT" sz="1600" dirty="0" err="1">
                <a:solidFill>
                  <a:srgbClr val="FF0000"/>
                </a:solidFill>
              </a:rPr>
              <a:t>dell</a:t>
            </a:r>
            <a:r>
              <a:rPr lang="ja-JP" altLang="it-IT" sz="1600" dirty="0">
                <a:solidFill>
                  <a:srgbClr val="FF0000"/>
                </a:solidFill>
              </a:rPr>
              <a:t>’</a:t>
            </a:r>
            <a:r>
              <a:rPr lang="it-IT" sz="1600" dirty="0">
                <a:solidFill>
                  <a:srgbClr val="FF0000"/>
                </a:solidFill>
              </a:rPr>
              <a:t>ambiente.</a:t>
            </a:r>
          </a:p>
          <a:p>
            <a:r>
              <a:rPr lang="it-IT" sz="1600" dirty="0">
                <a:solidFill>
                  <a:srgbClr val="FF0000"/>
                </a:solidFill>
              </a:rPr>
              <a:t>Questa attività è la più costosa e compito del professionista è quello di diminuirne quanto più possibile l</a:t>
            </a:r>
            <a:r>
              <a:rPr lang="ja-JP" altLang="it-IT" sz="1600" dirty="0">
                <a:solidFill>
                  <a:srgbClr val="FF0000"/>
                </a:solidFill>
              </a:rPr>
              <a:t>’</a:t>
            </a:r>
            <a:r>
              <a:rPr lang="it-IT" sz="1600" dirty="0">
                <a:solidFill>
                  <a:srgbClr val="FF0000"/>
                </a:solidFill>
              </a:rPr>
              <a:t>incidenza.</a:t>
            </a:r>
            <a:endParaRPr lang="it-IT" sz="1600" i="1" dirty="0"/>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24</a:t>
            </a:fld>
            <a:endParaRPr lang="it-IT"/>
          </a:p>
        </p:txBody>
      </p:sp>
    </p:spTree>
    <p:extLst>
      <p:ext uri="{BB962C8B-B14F-4D97-AF65-F5344CB8AC3E}">
        <p14:creationId xmlns:p14="http://schemas.microsoft.com/office/powerpoint/2010/main" val="31793601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latin typeface="Times New Roman" charset="0"/>
              </a:rPr>
              <a:t>Studio di fattibilità</a:t>
            </a:r>
            <a:endParaRPr lang="it-IT" dirty="0"/>
          </a:p>
        </p:txBody>
      </p:sp>
      <p:sp>
        <p:nvSpPr>
          <p:cNvPr id="3" name="Segnaposto contenuto 2"/>
          <p:cNvSpPr>
            <a:spLocks noGrp="1"/>
          </p:cNvSpPr>
          <p:nvPr>
            <p:ph idx="1"/>
          </p:nvPr>
        </p:nvSpPr>
        <p:spPr/>
        <p:txBody>
          <a:bodyPr>
            <a:normAutofit fontScale="70000" lnSpcReduction="20000"/>
          </a:bodyPr>
          <a:lstStyle/>
          <a:p>
            <a:pPr marL="0" indent="0">
              <a:buNone/>
            </a:pPr>
            <a:r>
              <a:rPr lang="de-DE" b="1" dirty="0" err="1" smtClean="0">
                <a:solidFill>
                  <a:schemeClr val="accent2"/>
                </a:solidFill>
              </a:rPr>
              <a:t>Attività</a:t>
            </a:r>
            <a:r>
              <a:rPr lang="de-DE" b="1" dirty="0" smtClean="0">
                <a:solidFill>
                  <a:schemeClr val="accent2"/>
                </a:solidFill>
              </a:rPr>
              <a:t> </a:t>
            </a:r>
            <a:r>
              <a:rPr lang="de-DE" b="1" dirty="0" err="1">
                <a:solidFill>
                  <a:schemeClr val="accent2"/>
                </a:solidFill>
              </a:rPr>
              <a:t>volta</a:t>
            </a:r>
            <a:r>
              <a:rPr lang="de-DE" dirty="0"/>
              <a:t> a </a:t>
            </a:r>
            <a:r>
              <a:rPr lang="de-DE" dirty="0" err="1"/>
              <a:t>determinare</a:t>
            </a:r>
            <a:r>
              <a:rPr lang="de-DE" dirty="0"/>
              <a:t> la </a:t>
            </a:r>
            <a:r>
              <a:rPr lang="de-DE" dirty="0" err="1"/>
              <a:t>convenienza</a:t>
            </a:r>
            <a:r>
              <a:rPr lang="de-DE" dirty="0"/>
              <a:t> della </a:t>
            </a:r>
            <a:r>
              <a:rPr lang="de-DE" dirty="0" err="1"/>
              <a:t>realizzazione</a:t>
            </a:r>
            <a:r>
              <a:rPr lang="de-DE" dirty="0"/>
              <a:t> di </a:t>
            </a:r>
            <a:r>
              <a:rPr lang="de-DE" dirty="0" err="1"/>
              <a:t>un</a:t>
            </a:r>
            <a:r>
              <a:rPr lang="de-DE" dirty="0"/>
              <a:t> </a:t>
            </a:r>
            <a:r>
              <a:rPr lang="de-DE" dirty="0" err="1" smtClean="0"/>
              <a:t>intervento</a:t>
            </a:r>
            <a:r>
              <a:rPr lang="de-DE" dirty="0" smtClean="0"/>
              <a:t>.</a:t>
            </a:r>
          </a:p>
          <a:p>
            <a:pPr marL="0" indent="0">
              <a:buNone/>
            </a:pPr>
            <a:endParaRPr lang="de-DE" dirty="0"/>
          </a:p>
          <a:p>
            <a:pPr marL="0" indent="0" algn="ctr">
              <a:buNone/>
            </a:pPr>
            <a:r>
              <a:rPr lang="it-IT" dirty="0" smtClean="0"/>
              <a:t>ASPETTI DELLA FATTIBILITA’</a:t>
            </a:r>
          </a:p>
          <a:p>
            <a:r>
              <a:rPr lang="de-DE" b="1" dirty="0" err="1">
                <a:solidFill>
                  <a:schemeClr val="accent2"/>
                </a:solidFill>
              </a:rPr>
              <a:t>Tecnica</a:t>
            </a:r>
            <a:r>
              <a:rPr lang="de-DE" dirty="0"/>
              <a:t>  — </a:t>
            </a:r>
            <a:r>
              <a:rPr lang="de-DE" dirty="0" err="1"/>
              <a:t>verifica</a:t>
            </a:r>
            <a:r>
              <a:rPr lang="de-DE" dirty="0"/>
              <a:t> la </a:t>
            </a:r>
            <a:r>
              <a:rPr lang="de-DE" dirty="0" err="1"/>
              <a:t>realizzabilità</a:t>
            </a:r>
            <a:r>
              <a:rPr lang="de-DE" dirty="0"/>
              <a:t>: </a:t>
            </a:r>
            <a:r>
              <a:rPr lang="de-DE" dirty="0" err="1"/>
              <a:t>esistono</a:t>
            </a:r>
            <a:r>
              <a:rPr lang="de-DE" dirty="0"/>
              <a:t> </a:t>
            </a:r>
            <a:r>
              <a:rPr lang="de-DE" dirty="0" err="1"/>
              <a:t>strumenti</a:t>
            </a:r>
            <a:r>
              <a:rPr lang="de-DE" dirty="0"/>
              <a:t>, </a:t>
            </a:r>
            <a:r>
              <a:rPr lang="de-DE" dirty="0" err="1"/>
              <a:t>quantitativamente</a:t>
            </a:r>
            <a:r>
              <a:rPr lang="de-DE" dirty="0"/>
              <a:t> </a:t>
            </a:r>
            <a:r>
              <a:rPr lang="de-DE" dirty="0" err="1"/>
              <a:t>e</a:t>
            </a:r>
            <a:r>
              <a:rPr lang="de-DE" dirty="0"/>
              <a:t> </a:t>
            </a:r>
            <a:r>
              <a:rPr lang="de-DE" dirty="0" err="1"/>
              <a:t>qualitativamente</a:t>
            </a:r>
            <a:r>
              <a:rPr lang="de-DE" dirty="0"/>
              <a:t> </a:t>
            </a:r>
            <a:r>
              <a:rPr lang="de-DE" dirty="0" err="1"/>
              <a:t>idonei</a:t>
            </a:r>
            <a:r>
              <a:rPr lang="de-DE" dirty="0"/>
              <a:t>? </a:t>
            </a:r>
          </a:p>
          <a:p>
            <a:pPr lvl="1"/>
            <a:r>
              <a:rPr lang="de-DE" b="1" dirty="0" err="1"/>
              <a:t>Organizzativa</a:t>
            </a:r>
            <a:r>
              <a:rPr lang="de-DE" dirty="0"/>
              <a:t>  — </a:t>
            </a:r>
            <a:r>
              <a:rPr lang="de-DE" dirty="0" err="1"/>
              <a:t>verifica</a:t>
            </a:r>
            <a:r>
              <a:rPr lang="de-DE" dirty="0"/>
              <a:t> se la </a:t>
            </a:r>
            <a:r>
              <a:rPr lang="de-DE" dirty="0" err="1"/>
              <a:t>proposta</a:t>
            </a:r>
            <a:r>
              <a:rPr lang="de-DE" dirty="0"/>
              <a:t> </a:t>
            </a:r>
            <a:r>
              <a:rPr lang="de-DE" dirty="0" err="1"/>
              <a:t>è</a:t>
            </a:r>
            <a:r>
              <a:rPr lang="de-DE" dirty="0"/>
              <a:t> </a:t>
            </a:r>
            <a:r>
              <a:rPr lang="de-DE" dirty="0" err="1"/>
              <a:t>realizzabile</a:t>
            </a:r>
            <a:r>
              <a:rPr lang="de-DE" dirty="0"/>
              <a:t> </a:t>
            </a:r>
            <a:r>
              <a:rPr lang="de-DE" dirty="0" err="1"/>
              <a:t>nell’ambito</a:t>
            </a:r>
            <a:r>
              <a:rPr lang="de-DE" dirty="0"/>
              <a:t> </a:t>
            </a:r>
            <a:r>
              <a:rPr lang="de-DE" dirty="0" err="1"/>
              <a:t>dell’organizzazione</a:t>
            </a:r>
            <a:r>
              <a:rPr lang="de-DE" dirty="0"/>
              <a:t> </a:t>
            </a:r>
            <a:r>
              <a:rPr lang="de-DE" dirty="0" err="1"/>
              <a:t>esistente</a:t>
            </a:r>
            <a:r>
              <a:rPr lang="de-DE" dirty="0"/>
              <a:t> </a:t>
            </a:r>
          </a:p>
          <a:p>
            <a:pPr lvl="1"/>
            <a:r>
              <a:rPr lang="de-DE" b="1" dirty="0" err="1"/>
              <a:t>Motivazionale</a:t>
            </a:r>
            <a:r>
              <a:rPr lang="de-DE" dirty="0"/>
              <a:t>  — </a:t>
            </a:r>
            <a:r>
              <a:rPr lang="de-DE" dirty="0" err="1"/>
              <a:t>verifica</a:t>
            </a:r>
            <a:r>
              <a:rPr lang="de-DE" dirty="0"/>
              <a:t> </a:t>
            </a:r>
            <a:r>
              <a:rPr lang="de-DE" dirty="0" err="1"/>
              <a:t>quanto</a:t>
            </a:r>
            <a:r>
              <a:rPr lang="de-DE" dirty="0"/>
              <a:t> </a:t>
            </a:r>
            <a:r>
              <a:rPr lang="de-DE" dirty="0" err="1"/>
              <a:t>il</a:t>
            </a:r>
            <a:r>
              <a:rPr lang="de-DE" dirty="0"/>
              <a:t> </a:t>
            </a:r>
            <a:r>
              <a:rPr lang="de-DE" dirty="0" err="1"/>
              <a:t>sistema</a:t>
            </a:r>
            <a:r>
              <a:rPr lang="de-DE" dirty="0"/>
              <a:t> </a:t>
            </a:r>
            <a:r>
              <a:rPr lang="de-DE" dirty="0" err="1"/>
              <a:t>sarà</a:t>
            </a:r>
            <a:r>
              <a:rPr lang="de-DE" dirty="0"/>
              <a:t> </a:t>
            </a:r>
            <a:r>
              <a:rPr lang="de-DE" dirty="0" err="1"/>
              <a:t>accettato</a:t>
            </a:r>
            <a:r>
              <a:rPr lang="de-DE" dirty="0"/>
              <a:t> </a:t>
            </a:r>
            <a:r>
              <a:rPr lang="de-DE" dirty="0" err="1"/>
              <a:t>e</a:t>
            </a:r>
            <a:r>
              <a:rPr lang="de-DE" dirty="0"/>
              <a:t> </a:t>
            </a:r>
            <a:r>
              <a:rPr lang="de-DE" dirty="0" err="1"/>
              <a:t>utilizzato</a:t>
            </a:r>
            <a:r>
              <a:rPr lang="de-DE" dirty="0"/>
              <a:t> </a:t>
            </a:r>
          </a:p>
          <a:p>
            <a:r>
              <a:rPr lang="de-DE" b="1" dirty="0" err="1">
                <a:solidFill>
                  <a:schemeClr val="accent2"/>
                </a:solidFill>
              </a:rPr>
              <a:t>Economica</a:t>
            </a:r>
            <a:r>
              <a:rPr lang="de-DE" dirty="0"/>
              <a:t>  — </a:t>
            </a:r>
            <a:r>
              <a:rPr lang="de-DE" dirty="0" err="1"/>
              <a:t>verifica</a:t>
            </a:r>
            <a:r>
              <a:rPr lang="de-DE" dirty="0"/>
              <a:t> se i </a:t>
            </a:r>
            <a:r>
              <a:rPr lang="de-DE" dirty="0" err="1"/>
              <a:t>costi</a:t>
            </a:r>
            <a:r>
              <a:rPr lang="de-DE" dirty="0"/>
              <a:t> (le </a:t>
            </a:r>
            <a:r>
              <a:rPr lang="de-DE" dirty="0" err="1"/>
              <a:t>risorse</a:t>
            </a:r>
            <a:r>
              <a:rPr lang="de-DE" dirty="0"/>
              <a:t> </a:t>
            </a:r>
            <a:r>
              <a:rPr lang="de-DE" dirty="0" err="1"/>
              <a:t>necessarie</a:t>
            </a:r>
            <a:r>
              <a:rPr lang="de-DE" dirty="0"/>
              <a:t>) per la </a:t>
            </a:r>
            <a:r>
              <a:rPr lang="de-DE" dirty="0" err="1"/>
              <a:t>realizzazione</a:t>
            </a:r>
            <a:r>
              <a:rPr lang="de-DE" dirty="0"/>
              <a:t> </a:t>
            </a:r>
            <a:r>
              <a:rPr lang="de-DE" dirty="0" err="1"/>
              <a:t>sono</a:t>
            </a:r>
            <a:r>
              <a:rPr lang="de-DE" dirty="0"/>
              <a:t> </a:t>
            </a:r>
            <a:r>
              <a:rPr lang="de-DE" dirty="0" err="1"/>
              <a:t>giustificate</a:t>
            </a:r>
            <a:r>
              <a:rPr lang="de-DE" dirty="0"/>
              <a:t> </a:t>
            </a:r>
            <a:r>
              <a:rPr lang="de-DE" dirty="0" err="1"/>
              <a:t>dai</a:t>
            </a:r>
            <a:r>
              <a:rPr lang="de-DE" dirty="0"/>
              <a:t> </a:t>
            </a:r>
            <a:r>
              <a:rPr lang="de-DE" dirty="0" err="1"/>
              <a:t>benefici</a:t>
            </a:r>
            <a:r>
              <a:rPr lang="de-DE" dirty="0"/>
              <a:t> (</a:t>
            </a:r>
            <a:r>
              <a:rPr lang="de-DE" dirty="0" err="1"/>
              <a:t>ritorni</a:t>
            </a:r>
            <a:r>
              <a:rPr lang="de-DE" dirty="0"/>
              <a:t> </a:t>
            </a:r>
            <a:r>
              <a:rPr lang="de-DE" dirty="0" err="1"/>
              <a:t>attesi</a:t>
            </a:r>
            <a:r>
              <a:rPr lang="de-DE" dirty="0"/>
              <a:t>) </a:t>
            </a:r>
          </a:p>
          <a:p>
            <a:r>
              <a:rPr lang="de-DE" b="1" dirty="0">
                <a:solidFill>
                  <a:schemeClr val="accent2"/>
                </a:solidFill>
              </a:rPr>
              <a:t>Temporale</a:t>
            </a:r>
            <a:r>
              <a:rPr lang="de-DE" dirty="0"/>
              <a:t>  — </a:t>
            </a:r>
            <a:r>
              <a:rPr lang="de-DE" dirty="0" err="1"/>
              <a:t>verifica</a:t>
            </a:r>
            <a:r>
              <a:rPr lang="de-DE" dirty="0"/>
              <a:t> se la </a:t>
            </a:r>
            <a:r>
              <a:rPr lang="de-DE" dirty="0" err="1"/>
              <a:t>realizzabilità</a:t>
            </a:r>
            <a:r>
              <a:rPr lang="de-DE" dirty="0"/>
              <a:t> si </a:t>
            </a:r>
            <a:r>
              <a:rPr lang="de-DE" dirty="0" err="1"/>
              <a:t>può</a:t>
            </a:r>
            <a:r>
              <a:rPr lang="de-DE" dirty="0"/>
              <a:t> </a:t>
            </a:r>
            <a:r>
              <a:rPr lang="de-DE" dirty="0" err="1"/>
              <a:t>concretizzare</a:t>
            </a:r>
            <a:r>
              <a:rPr lang="de-DE" dirty="0"/>
              <a:t> in </a:t>
            </a:r>
            <a:r>
              <a:rPr lang="de-DE" dirty="0" err="1"/>
              <a:t>tempi</a:t>
            </a:r>
            <a:r>
              <a:rPr lang="de-DE" dirty="0"/>
              <a:t> “</a:t>
            </a:r>
            <a:r>
              <a:rPr lang="de-DE" dirty="0" err="1"/>
              <a:t>accettabili</a:t>
            </a:r>
            <a:r>
              <a:rPr lang="de-DE" dirty="0"/>
              <a:t>” (</a:t>
            </a:r>
            <a:r>
              <a:rPr lang="de-DE" dirty="0" err="1"/>
              <a:t>rispetto</a:t>
            </a:r>
            <a:r>
              <a:rPr lang="de-DE" dirty="0"/>
              <a:t> ai </a:t>
            </a:r>
            <a:r>
              <a:rPr lang="de-DE" dirty="0" err="1"/>
              <a:t>quali</a:t>
            </a:r>
            <a:r>
              <a:rPr lang="de-DE" dirty="0"/>
              <a:t> </a:t>
            </a:r>
            <a:r>
              <a:rPr lang="de-DE" dirty="0" err="1"/>
              <a:t>il</a:t>
            </a:r>
            <a:r>
              <a:rPr lang="de-DE" dirty="0"/>
              <a:t> </a:t>
            </a:r>
            <a:r>
              <a:rPr lang="de-DE" dirty="0" err="1"/>
              <a:t>sistema</a:t>
            </a:r>
            <a:r>
              <a:rPr lang="de-DE" dirty="0"/>
              <a:t> </a:t>
            </a:r>
            <a:r>
              <a:rPr lang="de-DE" dirty="0" err="1"/>
              <a:t>continua</a:t>
            </a:r>
            <a:r>
              <a:rPr lang="de-DE" dirty="0"/>
              <a:t> ad </a:t>
            </a:r>
            <a:r>
              <a:rPr lang="de-DE" dirty="0" err="1"/>
              <a:t>essere</a:t>
            </a:r>
            <a:r>
              <a:rPr lang="de-DE" dirty="0"/>
              <a:t> </a:t>
            </a:r>
            <a:r>
              <a:rPr lang="de-DE" dirty="0" err="1"/>
              <a:t>utile</a:t>
            </a:r>
            <a:r>
              <a:rPr lang="de-DE" dirty="0"/>
              <a:t>); </a:t>
            </a:r>
            <a:r>
              <a:rPr lang="de-DE" dirty="0" err="1"/>
              <a:t>ovviamente</a:t>
            </a:r>
            <a:r>
              <a:rPr lang="de-DE" dirty="0"/>
              <a:t> tempo </a:t>
            </a:r>
            <a:r>
              <a:rPr lang="de-DE" dirty="0" err="1"/>
              <a:t>e</a:t>
            </a:r>
            <a:r>
              <a:rPr lang="de-DE" dirty="0"/>
              <a:t> </a:t>
            </a:r>
            <a:r>
              <a:rPr lang="de-DE" dirty="0" err="1"/>
              <a:t>costo</a:t>
            </a:r>
            <a:r>
              <a:rPr lang="de-DE" dirty="0"/>
              <a:t> non sempre </a:t>
            </a:r>
            <a:r>
              <a:rPr lang="de-DE" dirty="0" err="1"/>
              <a:t>sono</a:t>
            </a:r>
            <a:r>
              <a:rPr lang="de-DE" dirty="0"/>
              <a:t> </a:t>
            </a:r>
            <a:r>
              <a:rPr lang="de-DE" dirty="0" err="1"/>
              <a:t>indipendenti</a:t>
            </a:r>
            <a:r>
              <a:rPr lang="de-DE" dirty="0"/>
              <a:t> </a:t>
            </a:r>
          </a:p>
          <a:p>
            <a:pPr marL="0" indent="0" algn="ctr">
              <a:buNone/>
            </a:pPr>
            <a:endParaRPr lang="it-IT" dirty="0"/>
          </a:p>
        </p:txBody>
      </p:sp>
      <p:sp>
        <p:nvSpPr>
          <p:cNvPr id="5" name="Segnaposto piè di pagina 4"/>
          <p:cNvSpPr>
            <a:spLocks noGrp="1"/>
          </p:cNvSpPr>
          <p:nvPr>
            <p:ph type="ftr" sz="quarter" idx="11"/>
          </p:nvPr>
        </p:nvSpPr>
        <p:spPr/>
        <p:txBody>
          <a:bodyPr/>
          <a:lstStyle/>
          <a:p>
            <a:r>
              <a:rPr lang="it-IT" i="1" dirty="0" smtClean="0"/>
              <a:t>Ing. Francesco Cirino</a:t>
            </a:r>
            <a:endParaRPr lang="it-IT" i="1" dirty="0"/>
          </a:p>
        </p:txBody>
      </p:sp>
      <p:sp>
        <p:nvSpPr>
          <p:cNvPr id="6" name="Segnaposto numero diapositiva 5"/>
          <p:cNvSpPr>
            <a:spLocks noGrp="1"/>
          </p:cNvSpPr>
          <p:nvPr>
            <p:ph type="sldNum" sz="quarter" idx="12"/>
          </p:nvPr>
        </p:nvSpPr>
        <p:spPr/>
        <p:txBody>
          <a:bodyPr/>
          <a:lstStyle/>
          <a:p>
            <a:fld id="{9158999D-7539-3C4A-954A-FB8234557171}" type="slidenum">
              <a:rPr lang="it-IT" smtClean="0"/>
              <a:t>25</a:t>
            </a:fld>
            <a:endParaRPr lang="it-IT"/>
          </a:p>
        </p:txBody>
      </p:sp>
    </p:spTree>
    <p:extLst>
      <p:ext uri="{BB962C8B-B14F-4D97-AF65-F5344CB8AC3E}">
        <p14:creationId xmlns:p14="http://schemas.microsoft.com/office/powerpoint/2010/main" val="32441981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762000" y="228600"/>
            <a:ext cx="7772400" cy="1066800"/>
          </a:xfrm>
        </p:spPr>
        <p:txBody>
          <a:bodyPr>
            <a:normAutofit fontScale="90000"/>
          </a:bodyPr>
          <a:lstStyle/>
          <a:p>
            <a:r>
              <a:rPr lang="en-US" dirty="0" err="1"/>
              <a:t>Collocazione</a:t>
            </a:r>
            <a:r>
              <a:rPr lang="en-US" dirty="0"/>
              <a:t> </a:t>
            </a:r>
            <a:r>
              <a:rPr lang="en-US" dirty="0" err="1"/>
              <a:t>dello</a:t>
            </a:r>
            <a:r>
              <a:rPr lang="en-US" dirty="0"/>
              <a:t> studio di </a:t>
            </a:r>
            <a:r>
              <a:rPr lang="en-US" dirty="0" err="1"/>
              <a:t>fattibilità</a:t>
            </a:r>
            <a:endParaRPr lang="en-US" dirty="0"/>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26</a:t>
            </a:fld>
            <a:endParaRPr lang="it-IT"/>
          </a:p>
        </p:txBody>
      </p:sp>
      <p:sp>
        <p:nvSpPr>
          <p:cNvPr id="7" name="Rectangle 3"/>
          <p:cNvSpPr txBox="1">
            <a:spLocks noChangeArrowheads="1"/>
          </p:cNvSpPr>
          <p:nvPr/>
        </p:nvSpPr>
        <p:spPr>
          <a:xfrm>
            <a:off x="762000" y="1447800"/>
            <a:ext cx="7772400" cy="4495800"/>
          </a:xfrm>
          <a:prstGeom prst="rect">
            <a:avLst/>
          </a:prstGeom>
        </p:spPr>
        <p:txBody>
          <a:bodyPr vert="horz" lIns="91440" tIns="45720" rIns="91440" bIns="45720" rtlCol="0">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Lo studio di </a:t>
            </a:r>
            <a:r>
              <a:rPr lang="en-US" dirty="0" err="1" smtClean="0"/>
              <a:t>fattibilità</a:t>
            </a:r>
            <a:r>
              <a:rPr lang="en-US" dirty="0" smtClean="0"/>
              <a:t> </a:t>
            </a:r>
            <a:r>
              <a:rPr lang="en-US" dirty="0" smtClean="0"/>
              <a:t>parte da </a:t>
            </a:r>
            <a:r>
              <a:rPr lang="en-US" dirty="0" err="1" smtClean="0"/>
              <a:t>un’idea</a:t>
            </a:r>
            <a:r>
              <a:rPr lang="en-US" dirty="0" smtClean="0"/>
              <a:t> </a:t>
            </a:r>
            <a:r>
              <a:rPr lang="en-US" dirty="0" smtClean="0"/>
              <a:t>di </a:t>
            </a:r>
            <a:r>
              <a:rPr lang="en-US" dirty="0" err="1" smtClean="0"/>
              <a:t>progetto</a:t>
            </a:r>
            <a:endParaRPr lang="en-US" dirty="0" smtClean="0"/>
          </a:p>
          <a:p>
            <a:endParaRPr lang="en-US" dirty="0" smtClean="0"/>
          </a:p>
          <a:p>
            <a:r>
              <a:rPr lang="en-US" dirty="0" smtClean="0"/>
              <a:t>Dove?</a:t>
            </a:r>
          </a:p>
          <a:p>
            <a:pPr lvl="1"/>
            <a:r>
              <a:rPr lang="en-US" dirty="0" err="1" smtClean="0"/>
              <a:t>Nell'ambito</a:t>
            </a:r>
            <a:r>
              <a:rPr lang="en-US" dirty="0" smtClean="0"/>
              <a:t> </a:t>
            </a:r>
            <a:r>
              <a:rPr lang="en-US" dirty="0" err="1" smtClean="0"/>
              <a:t>della</a:t>
            </a:r>
            <a:r>
              <a:rPr lang="en-US" dirty="0" smtClean="0"/>
              <a:t> </a:t>
            </a:r>
            <a:r>
              <a:rPr lang="en-US" dirty="0" err="1" smtClean="0"/>
              <a:t>pianificazione</a:t>
            </a:r>
            <a:endParaRPr lang="en-US" dirty="0" smtClean="0"/>
          </a:p>
          <a:p>
            <a:pPr lvl="1"/>
            <a:r>
              <a:rPr lang="en-US" dirty="0" err="1" smtClean="0"/>
              <a:t>Dall'analisi</a:t>
            </a:r>
            <a:r>
              <a:rPr lang="en-US" dirty="0" smtClean="0"/>
              <a:t> </a:t>
            </a:r>
            <a:r>
              <a:rPr lang="en-US" dirty="0" err="1" smtClean="0"/>
              <a:t>dei</a:t>
            </a:r>
            <a:r>
              <a:rPr lang="en-US" dirty="0" smtClean="0"/>
              <a:t> </a:t>
            </a:r>
            <a:r>
              <a:rPr lang="en-US" dirty="0" err="1" smtClean="0"/>
              <a:t>processi</a:t>
            </a:r>
            <a:r>
              <a:rPr lang="en-US" dirty="0" smtClean="0"/>
              <a:t> e la </a:t>
            </a:r>
            <a:r>
              <a:rPr lang="en-US" dirty="0" err="1" smtClean="0"/>
              <a:t>relativa</a:t>
            </a:r>
            <a:r>
              <a:rPr lang="en-US" dirty="0"/>
              <a:t> </a:t>
            </a:r>
            <a:r>
              <a:rPr lang="en-US" dirty="0" err="1" smtClean="0"/>
              <a:t>diagnosi</a:t>
            </a:r>
            <a:endParaRPr lang="en-US" dirty="0" smtClean="0"/>
          </a:p>
          <a:p>
            <a:pPr lvl="1"/>
            <a:r>
              <a:rPr lang="en-US" dirty="0" smtClean="0"/>
              <a:t>Dal </a:t>
            </a:r>
            <a:r>
              <a:rPr lang="en-US" dirty="0" err="1" smtClean="0"/>
              <a:t>rilevamento</a:t>
            </a:r>
            <a:r>
              <a:rPr lang="en-US" dirty="0" smtClean="0"/>
              <a:t> di </a:t>
            </a:r>
            <a:r>
              <a:rPr lang="en-US" dirty="0" err="1" smtClean="0"/>
              <a:t>situazioni</a:t>
            </a:r>
            <a:r>
              <a:rPr lang="en-US" dirty="0" smtClean="0"/>
              <a:t> </a:t>
            </a:r>
            <a:r>
              <a:rPr lang="en-US" dirty="0" err="1" smtClean="0"/>
              <a:t>insoddisfacenti</a:t>
            </a:r>
            <a:r>
              <a:rPr lang="en-US" dirty="0" smtClean="0"/>
              <a:t>, ad </a:t>
            </a:r>
            <a:r>
              <a:rPr lang="en-US" dirty="0" err="1" smtClean="0"/>
              <a:t>esempio</a:t>
            </a:r>
            <a:r>
              <a:rPr lang="en-US" dirty="0" smtClean="0"/>
              <a:t> a </a:t>
            </a:r>
            <a:r>
              <a:rPr lang="en-US" dirty="0" err="1" smtClean="0"/>
              <a:t>seguito</a:t>
            </a:r>
            <a:r>
              <a:rPr lang="en-US" dirty="0" smtClean="0"/>
              <a:t> di </a:t>
            </a:r>
            <a:r>
              <a:rPr lang="en-US" dirty="0" err="1" smtClean="0"/>
              <a:t>controllo</a:t>
            </a:r>
            <a:r>
              <a:rPr lang="en-US" dirty="0" smtClean="0"/>
              <a:t> di </a:t>
            </a:r>
            <a:r>
              <a:rPr lang="en-US" dirty="0" err="1" smtClean="0"/>
              <a:t>qualità</a:t>
            </a:r>
            <a:r>
              <a:rPr lang="en-US" dirty="0" smtClean="0"/>
              <a:t> o </a:t>
            </a:r>
            <a:r>
              <a:rPr lang="en-US" dirty="0" err="1" smtClean="0"/>
              <a:t>valutazioni</a:t>
            </a:r>
            <a:r>
              <a:rPr lang="en-US" dirty="0" smtClean="0"/>
              <a:t> di </a:t>
            </a:r>
            <a:r>
              <a:rPr lang="en-US" dirty="0" err="1" smtClean="0"/>
              <a:t>costi</a:t>
            </a:r>
            <a:endParaRPr lang="en-US" dirty="0" smtClean="0"/>
          </a:p>
          <a:p>
            <a:pPr lvl="1"/>
            <a:r>
              <a:rPr lang="en-US" dirty="0" smtClean="0"/>
              <a:t>A </a:t>
            </a:r>
            <a:r>
              <a:rPr lang="en-US" dirty="0" err="1" smtClean="0"/>
              <a:t>seguito</a:t>
            </a:r>
            <a:r>
              <a:rPr lang="en-US" dirty="0" smtClean="0"/>
              <a:t> di </a:t>
            </a:r>
            <a:r>
              <a:rPr lang="en-US" dirty="0" err="1" smtClean="0"/>
              <a:t>riflessioni</a:t>
            </a:r>
            <a:r>
              <a:rPr lang="en-US" dirty="0" smtClean="0"/>
              <a:t> e </a:t>
            </a:r>
            <a:r>
              <a:rPr lang="en-US" dirty="0" err="1" smtClean="0"/>
              <a:t>considerazioni</a:t>
            </a:r>
            <a:r>
              <a:rPr lang="en-US" dirty="0" smtClean="0"/>
              <a:t> non </a:t>
            </a:r>
            <a:r>
              <a:rPr lang="en-US" dirty="0" err="1" smtClean="0"/>
              <a:t>sempre</a:t>
            </a:r>
            <a:r>
              <a:rPr lang="en-US" dirty="0" smtClean="0"/>
              <a:t> </a:t>
            </a:r>
            <a:r>
              <a:rPr lang="en-US" dirty="0" err="1" smtClean="0"/>
              <a:t>formalizzate</a:t>
            </a:r>
            <a:r>
              <a:rPr lang="en-US" dirty="0" smtClean="0"/>
              <a:t>, </a:t>
            </a:r>
            <a:r>
              <a:rPr lang="en-US" dirty="0" err="1" smtClean="0"/>
              <a:t>magari</a:t>
            </a:r>
            <a:r>
              <a:rPr lang="en-US" dirty="0" smtClean="0"/>
              <a:t> in </a:t>
            </a:r>
            <a:r>
              <a:rPr lang="en-US" dirty="0" err="1" smtClean="0"/>
              <a:t>situazioni</a:t>
            </a:r>
            <a:r>
              <a:rPr lang="en-US" dirty="0" smtClean="0"/>
              <a:t> di </a:t>
            </a:r>
            <a:r>
              <a:rPr lang="en-US" dirty="0" err="1" smtClean="0"/>
              <a:t>urgenza</a:t>
            </a:r>
            <a:endParaRPr lang="en-US" dirty="0"/>
          </a:p>
        </p:txBody>
      </p:sp>
    </p:spTree>
    <p:extLst>
      <p:ext uri="{BB962C8B-B14F-4D97-AF65-F5344CB8AC3E}">
        <p14:creationId xmlns:p14="http://schemas.microsoft.com/office/powerpoint/2010/main" val="32762648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28600" y="406400"/>
            <a:ext cx="7772400" cy="1066800"/>
          </a:xfrm>
        </p:spPr>
        <p:txBody>
          <a:bodyPr/>
          <a:lstStyle/>
          <a:p>
            <a:r>
              <a:rPr lang="it-IT" dirty="0"/>
              <a:t>Contenuti dello studio e finalità</a:t>
            </a:r>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27</a:t>
            </a:fld>
            <a:endParaRPr lang="it-IT"/>
          </a:p>
        </p:txBody>
      </p:sp>
      <p:graphicFrame>
        <p:nvGraphicFramePr>
          <p:cNvPr id="7" name="Object 3"/>
          <p:cNvGraphicFramePr>
            <a:graphicFrameLocks noChangeAspect="1"/>
          </p:cNvGraphicFramePr>
          <p:nvPr>
            <p:extLst>
              <p:ext uri="{D42A27DB-BD31-4B8C-83A1-F6EECF244321}">
                <p14:modId xmlns:p14="http://schemas.microsoft.com/office/powerpoint/2010/main" val="201197669"/>
              </p:ext>
            </p:extLst>
          </p:nvPr>
        </p:nvGraphicFramePr>
        <p:xfrm>
          <a:off x="1403350" y="1573213"/>
          <a:ext cx="5976938" cy="4489450"/>
        </p:xfrm>
        <a:graphic>
          <a:graphicData uri="http://schemas.openxmlformats.org/presentationml/2006/ole">
            <mc:AlternateContent xmlns:mc="http://schemas.openxmlformats.org/markup-compatibility/2006">
              <mc:Choice xmlns:v="urn:schemas-microsoft-com:vml" Requires="v">
                <p:oleObj spid="_x0000_s2077" name="Diapositiva" r:id="rId3" imgW="4553802" imgH="3415297" progId="PowerPoint.Slide.8">
                  <p:embed/>
                </p:oleObj>
              </mc:Choice>
              <mc:Fallback>
                <p:oleObj name="Diapositiva" r:id="rId3" imgW="4553802" imgH="3415297" progId="PowerPoint.Slid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350" y="1573213"/>
                        <a:ext cx="5976938" cy="4489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243129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title"/>
          </p:nvPr>
        </p:nvSpPr>
        <p:spPr>
          <a:xfrm>
            <a:off x="762000" y="228600"/>
            <a:ext cx="7772400" cy="1066800"/>
          </a:xfrm>
        </p:spPr>
        <p:txBody>
          <a:bodyPr>
            <a:normAutofit fontScale="90000"/>
          </a:bodyPr>
          <a:lstStyle/>
          <a:p>
            <a:r>
              <a:rPr lang="de-DE" dirty="0" err="1"/>
              <a:t>Possibili</a:t>
            </a:r>
            <a:r>
              <a:rPr lang="de-DE" dirty="0"/>
              <a:t> </a:t>
            </a:r>
            <a:r>
              <a:rPr lang="de-DE" dirty="0" err="1"/>
              <a:t>conclusioni</a:t>
            </a:r>
            <a:r>
              <a:rPr lang="de-DE" dirty="0"/>
              <a:t> di </a:t>
            </a:r>
            <a:br>
              <a:rPr lang="de-DE" dirty="0"/>
            </a:br>
            <a:r>
              <a:rPr lang="de-DE" dirty="0"/>
              <a:t>uno </a:t>
            </a:r>
            <a:r>
              <a:rPr lang="de-DE" dirty="0" err="1"/>
              <a:t>studio</a:t>
            </a:r>
            <a:r>
              <a:rPr lang="de-DE" dirty="0"/>
              <a:t> di </a:t>
            </a:r>
            <a:r>
              <a:rPr lang="de-DE" dirty="0" err="1"/>
              <a:t>fattibilità</a:t>
            </a:r>
            <a:endParaRPr lang="de-DE" dirty="0"/>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28</a:t>
            </a:fld>
            <a:endParaRPr lang="it-IT"/>
          </a:p>
        </p:txBody>
      </p:sp>
      <p:sp>
        <p:nvSpPr>
          <p:cNvPr id="7" name="Rectangle 5"/>
          <p:cNvSpPr txBox="1">
            <a:spLocks noChangeArrowheads="1"/>
          </p:cNvSpPr>
          <p:nvPr/>
        </p:nvSpPr>
        <p:spPr>
          <a:xfrm>
            <a:off x="762000" y="1447800"/>
            <a:ext cx="7772400" cy="44958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de-DE" smtClean="0"/>
              <a:t>il progetto si può realizzare con un intervento sostanzialmente organizzativo </a:t>
            </a:r>
          </a:p>
          <a:p>
            <a:r>
              <a:rPr lang="de-DE" smtClean="0"/>
              <a:t>il progetto non si può realizzare, perché ... </a:t>
            </a:r>
          </a:p>
          <a:p>
            <a:r>
              <a:rPr lang="de-DE" smtClean="0"/>
              <a:t>il progetto si può realizzare con questa soluzione, con questi costi, con questi rischi </a:t>
            </a:r>
          </a:p>
          <a:p>
            <a:r>
              <a:rPr lang="de-DE" smtClean="0"/>
              <a:t>il progetto si può realizzare con varie soluzioni, ..., "scegli tu" </a:t>
            </a:r>
            <a:endParaRPr lang="de-DE"/>
          </a:p>
        </p:txBody>
      </p:sp>
    </p:spTree>
    <p:extLst>
      <p:ext uri="{BB962C8B-B14F-4D97-AF65-F5344CB8AC3E}">
        <p14:creationId xmlns:p14="http://schemas.microsoft.com/office/powerpoint/2010/main" val="22759153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piè di pagina 4"/>
          <p:cNvSpPr>
            <a:spLocks noGrp="1"/>
          </p:cNvSpPr>
          <p:nvPr>
            <p:ph type="ftr" sz="quarter" idx="11"/>
          </p:nvPr>
        </p:nvSpPr>
        <p:spPr/>
        <p:txBody>
          <a:bodyPr/>
          <a:lstStyle/>
          <a:p>
            <a:r>
              <a:rPr lang="it-IT" i="1" dirty="0" smtClean="0"/>
              <a:t>Ing. Francesco Cirino</a:t>
            </a:r>
            <a:endParaRPr lang="it-IT" i="1" dirty="0"/>
          </a:p>
        </p:txBody>
      </p:sp>
      <p:sp>
        <p:nvSpPr>
          <p:cNvPr id="6" name="Segnaposto numero diapositiva 5"/>
          <p:cNvSpPr>
            <a:spLocks noGrp="1"/>
          </p:cNvSpPr>
          <p:nvPr>
            <p:ph type="sldNum" sz="quarter" idx="12"/>
          </p:nvPr>
        </p:nvSpPr>
        <p:spPr/>
        <p:txBody>
          <a:bodyPr/>
          <a:lstStyle/>
          <a:p>
            <a:fld id="{9158999D-7539-3C4A-954A-FB8234557171}" type="slidenum">
              <a:rPr lang="it-IT" smtClean="0"/>
              <a:t>29</a:t>
            </a:fld>
            <a:endParaRPr lang="it-IT"/>
          </a:p>
        </p:txBody>
      </p:sp>
      <p:sp>
        <p:nvSpPr>
          <p:cNvPr id="8" name="Rettangolo 7"/>
          <p:cNvSpPr/>
          <p:nvPr/>
        </p:nvSpPr>
        <p:spPr>
          <a:xfrm>
            <a:off x="241300" y="1479539"/>
            <a:ext cx="4267200" cy="830997"/>
          </a:xfrm>
          <a:prstGeom prst="rect">
            <a:avLst/>
          </a:prstGeom>
          <a:noFill/>
        </p:spPr>
        <p:txBody>
          <a:bodyPr wrap="square" lIns="91440" tIns="45720" rIns="91440" bIns="45720">
            <a:spAutoFit/>
          </a:bodyPr>
          <a:lstStyle/>
          <a:p>
            <a:pPr algn="ctr"/>
            <a:r>
              <a:rPr lang="it-IT" sz="48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Progettazione</a:t>
            </a:r>
            <a:endParaRPr lang="it-IT" sz="48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tangolo 9"/>
          <p:cNvSpPr/>
          <p:nvPr/>
        </p:nvSpPr>
        <p:spPr>
          <a:xfrm>
            <a:off x="5675728" y="1205636"/>
            <a:ext cx="3277772" cy="1569660"/>
          </a:xfrm>
          <a:prstGeom prst="rect">
            <a:avLst/>
          </a:prstGeom>
          <a:noFill/>
        </p:spPr>
        <p:txBody>
          <a:bodyPr wrap="square" lIns="91440" tIns="45720" rIns="91440" bIns="45720">
            <a:spAutoFit/>
          </a:bodyPr>
          <a:lstStyle/>
          <a:p>
            <a:pPr algn="ctr"/>
            <a:r>
              <a:rPr lang="it-IT" sz="48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Capitolato Tecnico</a:t>
            </a:r>
            <a:endParaRPr lang="it-IT" sz="48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Freccia bidirezionale orizzontale 10"/>
          <p:cNvSpPr/>
          <p:nvPr/>
        </p:nvSpPr>
        <p:spPr>
          <a:xfrm>
            <a:off x="4319876" y="1812188"/>
            <a:ext cx="1216152" cy="484632"/>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3" name="Rettangolo 12"/>
          <p:cNvSpPr/>
          <p:nvPr/>
        </p:nvSpPr>
        <p:spPr>
          <a:xfrm>
            <a:off x="140672" y="2877235"/>
            <a:ext cx="8766820" cy="369332"/>
          </a:xfrm>
          <a:prstGeom prst="rect">
            <a:avLst/>
          </a:prstGeom>
        </p:spPr>
        <p:txBody>
          <a:bodyPr wrap="square">
            <a:spAutoFit/>
          </a:bodyPr>
          <a:lstStyle/>
          <a:p>
            <a:r>
              <a:rPr lang="it-IT" dirty="0" smtClean="0"/>
              <a:t>1. descriva </a:t>
            </a:r>
            <a:r>
              <a:rPr lang="it-IT" dirty="0"/>
              <a:t>accuratamente i requisiti funzionali, tecnici, temporali ed organizzativi </a:t>
            </a:r>
          </a:p>
        </p:txBody>
      </p:sp>
      <p:sp>
        <p:nvSpPr>
          <p:cNvPr id="14" name="Rettangolo 13"/>
          <p:cNvSpPr/>
          <p:nvPr/>
        </p:nvSpPr>
        <p:spPr>
          <a:xfrm>
            <a:off x="168275" y="3258235"/>
            <a:ext cx="6635750" cy="369332"/>
          </a:xfrm>
          <a:prstGeom prst="rect">
            <a:avLst/>
          </a:prstGeom>
        </p:spPr>
        <p:txBody>
          <a:bodyPr wrap="square">
            <a:spAutoFit/>
          </a:bodyPr>
          <a:lstStyle/>
          <a:p>
            <a:r>
              <a:rPr lang="it-IT" dirty="0" smtClean="0"/>
              <a:t>2. richiami </a:t>
            </a:r>
            <a:r>
              <a:rPr lang="it-IT" dirty="0"/>
              <a:t>le norme e gli standard tecnici di riferimento </a:t>
            </a:r>
          </a:p>
        </p:txBody>
      </p:sp>
      <p:sp>
        <p:nvSpPr>
          <p:cNvPr id="15" name="Rettangolo 14"/>
          <p:cNvSpPr/>
          <p:nvPr/>
        </p:nvSpPr>
        <p:spPr>
          <a:xfrm>
            <a:off x="134620" y="3627567"/>
            <a:ext cx="9052560" cy="646331"/>
          </a:xfrm>
          <a:prstGeom prst="rect">
            <a:avLst/>
          </a:prstGeom>
        </p:spPr>
        <p:txBody>
          <a:bodyPr wrap="square">
            <a:spAutoFit/>
          </a:bodyPr>
          <a:lstStyle/>
          <a:p>
            <a:r>
              <a:rPr lang="it-IT" dirty="0" smtClean="0"/>
              <a:t>3. preveda </a:t>
            </a:r>
            <a:r>
              <a:rPr lang="it-IT" dirty="0"/>
              <a:t>le modalità di esecuzione del </a:t>
            </a:r>
            <a:r>
              <a:rPr lang="it-IT" dirty="0" smtClean="0"/>
              <a:t>progetto sotto </a:t>
            </a:r>
            <a:r>
              <a:rPr lang="it-IT" dirty="0"/>
              <a:t>il profilo temporale ed organizzativo </a:t>
            </a:r>
          </a:p>
        </p:txBody>
      </p:sp>
      <p:sp>
        <p:nvSpPr>
          <p:cNvPr id="17" name="Rettangolo 16"/>
          <p:cNvSpPr/>
          <p:nvPr/>
        </p:nvSpPr>
        <p:spPr>
          <a:xfrm>
            <a:off x="141147" y="4031734"/>
            <a:ext cx="8345178" cy="1200329"/>
          </a:xfrm>
          <a:prstGeom prst="rect">
            <a:avLst/>
          </a:prstGeom>
        </p:spPr>
        <p:txBody>
          <a:bodyPr wrap="none">
            <a:spAutoFit/>
          </a:bodyPr>
          <a:lstStyle/>
          <a:p>
            <a:r>
              <a:rPr lang="it-IT" dirty="0"/>
              <a:t>4</a:t>
            </a:r>
            <a:r>
              <a:rPr lang="it-IT" dirty="0" smtClean="0"/>
              <a:t>. il </a:t>
            </a:r>
            <a:r>
              <a:rPr lang="it-IT" b="1" dirty="0"/>
              <a:t>piano di progetto</a:t>
            </a:r>
            <a:r>
              <a:rPr lang="it-IT" dirty="0"/>
              <a:t> riassume gli obiettivi </a:t>
            </a:r>
            <a:r>
              <a:rPr lang="it-IT" dirty="0" smtClean="0"/>
              <a:t>. </a:t>
            </a:r>
            <a:r>
              <a:rPr lang="it-IT" dirty="0"/>
              <a:t>Utili riferimenti normativi sono </a:t>
            </a:r>
            <a:r>
              <a:rPr lang="it-IT" dirty="0" smtClean="0"/>
              <a:t>gli</a:t>
            </a:r>
          </a:p>
          <a:p>
            <a:r>
              <a:rPr lang="it-IT" dirty="0" smtClean="0"/>
              <a:t>standard </a:t>
            </a:r>
            <a:r>
              <a:rPr lang="it-IT" dirty="0"/>
              <a:t>UNI ISO 10006:2005 e ISO/IEC 12207:1995 (R2002), relativi </a:t>
            </a:r>
            <a:r>
              <a:rPr lang="it-IT" dirty="0" smtClean="0"/>
              <a:t>rispettivamente</a:t>
            </a:r>
          </a:p>
          <a:p>
            <a:r>
              <a:rPr lang="it-IT" dirty="0" smtClean="0"/>
              <a:t>alle </a:t>
            </a:r>
            <a:r>
              <a:rPr lang="it-IT" dirty="0"/>
              <a:t>Linee guida per la gestione della qualità nei piani di progetto e sui processi del </a:t>
            </a:r>
            <a:r>
              <a:rPr lang="it-IT" dirty="0" smtClean="0"/>
              <a:t>ciclo</a:t>
            </a:r>
          </a:p>
          <a:p>
            <a:r>
              <a:rPr lang="it-IT" dirty="0" smtClean="0"/>
              <a:t>di </a:t>
            </a:r>
            <a:r>
              <a:rPr lang="it-IT" dirty="0"/>
              <a:t>vita del software. </a:t>
            </a:r>
          </a:p>
        </p:txBody>
      </p:sp>
      <p:sp>
        <p:nvSpPr>
          <p:cNvPr id="18" name="Rettangolo 17"/>
          <p:cNvSpPr/>
          <p:nvPr/>
        </p:nvSpPr>
        <p:spPr>
          <a:xfrm>
            <a:off x="138850" y="5232063"/>
            <a:ext cx="9008215" cy="646331"/>
          </a:xfrm>
          <a:prstGeom prst="rect">
            <a:avLst/>
          </a:prstGeom>
        </p:spPr>
        <p:txBody>
          <a:bodyPr wrap="square">
            <a:spAutoFit/>
          </a:bodyPr>
          <a:lstStyle/>
          <a:p>
            <a:r>
              <a:rPr lang="it-IT" dirty="0"/>
              <a:t>5</a:t>
            </a:r>
            <a:r>
              <a:rPr lang="it-IT" dirty="0" smtClean="0"/>
              <a:t>. il </a:t>
            </a:r>
            <a:r>
              <a:rPr lang="it-IT" b="1" dirty="0"/>
              <a:t>piano di qualità</a:t>
            </a:r>
            <a:r>
              <a:rPr lang="it-IT" dirty="0"/>
              <a:t> </a:t>
            </a:r>
            <a:r>
              <a:rPr lang="it-IT" dirty="0" smtClean="0"/>
              <a:t>è lo </a:t>
            </a:r>
            <a:r>
              <a:rPr lang="it-IT" dirty="0"/>
              <a:t>strumento per specificare i requisiti specifici dei servizi </a:t>
            </a:r>
            <a:r>
              <a:rPr lang="it-IT" dirty="0" smtClean="0"/>
              <a:t>richiesti.</a:t>
            </a:r>
          </a:p>
          <a:p>
            <a:r>
              <a:rPr lang="it-IT" dirty="0" smtClean="0"/>
              <a:t>Standard </a:t>
            </a:r>
            <a:r>
              <a:rPr lang="it-IT" dirty="0"/>
              <a:t>UNI ISO 10005:</a:t>
            </a:r>
            <a:r>
              <a:rPr lang="it-IT" dirty="0" smtClean="0"/>
              <a:t>2007 (piani di qualità), UNI ISO 9001:2008</a:t>
            </a:r>
            <a:endParaRPr lang="it-IT" dirty="0"/>
          </a:p>
        </p:txBody>
      </p:sp>
    </p:spTree>
    <p:extLst>
      <p:ext uri="{BB962C8B-B14F-4D97-AF65-F5344CB8AC3E}">
        <p14:creationId xmlns:p14="http://schemas.microsoft.com/office/powerpoint/2010/main" val="2297553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b="1" dirty="0"/>
              <a:t>Rilevanza sociale </a:t>
            </a:r>
            <a:r>
              <a:rPr lang="it-IT" b="1" dirty="0" smtClean="0"/>
              <a:t>della</a:t>
            </a:r>
            <a:br>
              <a:rPr lang="it-IT" b="1" dirty="0" smtClean="0"/>
            </a:br>
            <a:r>
              <a:rPr lang="it-IT" b="1" dirty="0" smtClean="0"/>
              <a:t>professione </a:t>
            </a:r>
            <a:r>
              <a:rPr lang="it-IT" b="1" dirty="0"/>
              <a:t>di Ingegnere </a:t>
            </a:r>
            <a:endParaRPr lang="it-IT" dirty="0"/>
          </a:p>
        </p:txBody>
      </p:sp>
      <p:sp>
        <p:nvSpPr>
          <p:cNvPr id="3" name="Segnaposto contenuto 2"/>
          <p:cNvSpPr>
            <a:spLocks noGrp="1"/>
          </p:cNvSpPr>
          <p:nvPr>
            <p:ph idx="1"/>
          </p:nvPr>
        </p:nvSpPr>
        <p:spPr/>
        <p:txBody>
          <a:bodyPr>
            <a:normAutofit/>
          </a:bodyPr>
          <a:lstStyle/>
          <a:p>
            <a:r>
              <a:rPr lang="it-IT" dirty="0"/>
              <a:t>Quella dell’Ingegnere è una professione </a:t>
            </a:r>
            <a:r>
              <a:rPr lang="it-IT" i="1" dirty="0"/>
              <a:t>intellettuale </a:t>
            </a:r>
            <a:r>
              <a:rPr lang="it-IT" dirty="0"/>
              <a:t>e le sue opere sono </a:t>
            </a:r>
            <a:r>
              <a:rPr lang="it-IT" i="1" dirty="0"/>
              <a:t>opere dell’ingegno</a:t>
            </a:r>
            <a:r>
              <a:rPr lang="it-IT" dirty="0"/>
              <a:t>. Ogni cosa che ci circonda è opera diretta parziale o totale di un ingegnere che la ha ideata, progettata, diretta e seguita nella loro </a:t>
            </a:r>
            <a:r>
              <a:rPr lang="it-IT" dirty="0" smtClean="0"/>
              <a:t>realizzazione. </a:t>
            </a:r>
          </a:p>
          <a:p>
            <a:r>
              <a:rPr lang="it-IT" dirty="0" smtClean="0"/>
              <a:t>Codice Deontologico degli Ingegneri Italiani </a:t>
            </a:r>
            <a:endParaRPr lang="it-IT" dirty="0"/>
          </a:p>
          <a:p>
            <a:endParaRPr lang="it-IT" dirty="0"/>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3</a:t>
            </a:fld>
            <a:endParaRPr lang="it-IT"/>
          </a:p>
        </p:txBody>
      </p:sp>
    </p:spTree>
    <p:extLst>
      <p:ext uri="{BB962C8B-B14F-4D97-AF65-F5344CB8AC3E}">
        <p14:creationId xmlns:p14="http://schemas.microsoft.com/office/powerpoint/2010/main" val="30723239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piè di pagina 4"/>
          <p:cNvSpPr>
            <a:spLocks noGrp="1"/>
          </p:cNvSpPr>
          <p:nvPr>
            <p:ph type="ftr" sz="quarter" idx="11"/>
          </p:nvPr>
        </p:nvSpPr>
        <p:spPr/>
        <p:txBody>
          <a:bodyPr/>
          <a:lstStyle/>
          <a:p>
            <a:r>
              <a:rPr lang="it-IT" i="1" dirty="0" smtClean="0"/>
              <a:t>Ing. Francesco Cirino</a:t>
            </a:r>
            <a:endParaRPr lang="it-IT" i="1" dirty="0"/>
          </a:p>
        </p:txBody>
      </p:sp>
      <p:sp>
        <p:nvSpPr>
          <p:cNvPr id="6" name="Segnaposto numero diapositiva 5"/>
          <p:cNvSpPr>
            <a:spLocks noGrp="1"/>
          </p:cNvSpPr>
          <p:nvPr>
            <p:ph type="sldNum" sz="quarter" idx="12"/>
          </p:nvPr>
        </p:nvSpPr>
        <p:spPr/>
        <p:txBody>
          <a:bodyPr/>
          <a:lstStyle/>
          <a:p>
            <a:fld id="{9158999D-7539-3C4A-954A-FB8234557171}" type="slidenum">
              <a:rPr lang="it-IT" smtClean="0"/>
              <a:t>30</a:t>
            </a:fld>
            <a:endParaRPr lang="it-IT"/>
          </a:p>
        </p:txBody>
      </p:sp>
      <p:sp>
        <p:nvSpPr>
          <p:cNvPr id="8" name="Rettangolo 7"/>
          <p:cNvSpPr/>
          <p:nvPr/>
        </p:nvSpPr>
        <p:spPr>
          <a:xfrm>
            <a:off x="-241300" y="850878"/>
            <a:ext cx="4267200" cy="1569660"/>
          </a:xfrm>
          <a:prstGeom prst="rect">
            <a:avLst/>
          </a:prstGeom>
          <a:noFill/>
        </p:spPr>
        <p:txBody>
          <a:bodyPr wrap="square" lIns="91440" tIns="45720" rIns="91440" bIns="45720">
            <a:spAutoFit/>
          </a:bodyPr>
          <a:lstStyle/>
          <a:p>
            <a:pPr algn="ctr"/>
            <a:r>
              <a:rPr lang="it-IT" sz="48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Direzione Lavori</a:t>
            </a:r>
            <a:endParaRPr lang="it-IT" sz="48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tangolo 9"/>
          <p:cNvSpPr/>
          <p:nvPr/>
        </p:nvSpPr>
        <p:spPr>
          <a:xfrm>
            <a:off x="4520028" y="603239"/>
            <a:ext cx="4166772" cy="1877437"/>
          </a:xfrm>
          <a:prstGeom prst="rect">
            <a:avLst/>
          </a:prstGeom>
          <a:noFill/>
        </p:spPr>
        <p:txBody>
          <a:bodyPr wrap="square" lIns="91440" tIns="45720" rIns="91440" bIns="45720">
            <a:spAutoFit/>
          </a:bodyPr>
          <a:lstStyle/>
          <a:p>
            <a:pPr algn="ctr"/>
            <a:r>
              <a:rPr lang="it-IT"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Controllo</a:t>
            </a:r>
          </a:p>
          <a:p>
            <a:pPr algn="ctr"/>
            <a:r>
              <a:rPr lang="it-IT"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SAL</a:t>
            </a:r>
          </a:p>
          <a:p>
            <a:pPr algn="ctr"/>
            <a:r>
              <a:rPr lang="it-IT" sz="2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(Stato Avanzamento Lavori)</a:t>
            </a:r>
            <a:endParaRPr lang="it-IT" sz="2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Freccia bidirezionale orizzontale 10"/>
          <p:cNvSpPr/>
          <p:nvPr/>
        </p:nvSpPr>
        <p:spPr>
          <a:xfrm>
            <a:off x="3124200" y="1569872"/>
            <a:ext cx="1216152" cy="484632"/>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2" name="Rettangolo 1"/>
          <p:cNvSpPr/>
          <p:nvPr/>
        </p:nvSpPr>
        <p:spPr>
          <a:xfrm>
            <a:off x="558800" y="2560241"/>
            <a:ext cx="8382000" cy="2031325"/>
          </a:xfrm>
          <a:prstGeom prst="rect">
            <a:avLst/>
          </a:prstGeom>
        </p:spPr>
        <p:txBody>
          <a:bodyPr wrap="square">
            <a:spAutoFit/>
          </a:bodyPr>
          <a:lstStyle/>
          <a:p>
            <a:r>
              <a:rPr lang="it-IT" dirty="0"/>
              <a:t>Il </a:t>
            </a:r>
            <a:r>
              <a:rPr lang="it-IT" b="1" dirty="0"/>
              <a:t>controllo di processo</a:t>
            </a:r>
            <a:r>
              <a:rPr lang="it-IT" dirty="0"/>
              <a:t> si lega alla previsione di monitoraggio che, come azione continua e parallela all’esecuzione del </a:t>
            </a:r>
            <a:r>
              <a:rPr lang="it-IT" dirty="0" smtClean="0"/>
              <a:t>progetto a </a:t>
            </a:r>
            <a:r>
              <a:rPr lang="it-IT" dirty="0"/>
              <a:t>supporto della Direzione Lavori, tiene sotto controllo: </a:t>
            </a:r>
          </a:p>
          <a:p>
            <a:pPr lvl="0"/>
            <a:r>
              <a:rPr lang="it-IT" dirty="0" smtClean="0"/>
              <a:t>- le </a:t>
            </a:r>
            <a:r>
              <a:rPr lang="it-IT" dirty="0"/>
              <a:t>modalità di conduzione </a:t>
            </a:r>
            <a:r>
              <a:rPr lang="it-IT"/>
              <a:t>del </a:t>
            </a:r>
            <a:r>
              <a:rPr lang="it-IT" smtClean="0"/>
              <a:t>progetto e </a:t>
            </a:r>
            <a:r>
              <a:rPr lang="it-IT" dirty="0"/>
              <a:t>lo stato avanzamento lavori del progetto;</a:t>
            </a:r>
          </a:p>
          <a:p>
            <a:pPr lvl="0"/>
            <a:r>
              <a:rPr lang="it-IT" dirty="0" smtClean="0"/>
              <a:t>- la </a:t>
            </a:r>
            <a:r>
              <a:rPr lang="it-IT" dirty="0"/>
              <a:t>quantità e la qualità dei beni forniti e dei servizi erogati ed i relativi livelli di servizio; </a:t>
            </a:r>
          </a:p>
          <a:p>
            <a:pPr lvl="0"/>
            <a:r>
              <a:rPr lang="it-IT" dirty="0" smtClean="0"/>
              <a:t>- i </a:t>
            </a:r>
            <a:r>
              <a:rPr lang="it-IT" dirty="0"/>
              <a:t>processi messi in atto dal Fornitore per l’erogazione dei servizi; </a:t>
            </a:r>
          </a:p>
          <a:p>
            <a:pPr lvl="0"/>
            <a:r>
              <a:rPr lang="it-IT" dirty="0" smtClean="0"/>
              <a:t>- l’analisi </a:t>
            </a:r>
            <a:r>
              <a:rPr lang="it-IT" dirty="0"/>
              <a:t>dei risultati effettivamente ottenuti, da rapportare agli investimenti effettuati.</a:t>
            </a:r>
          </a:p>
        </p:txBody>
      </p:sp>
    </p:spTree>
    <p:extLst>
      <p:ext uri="{BB962C8B-B14F-4D97-AF65-F5344CB8AC3E}">
        <p14:creationId xmlns:p14="http://schemas.microsoft.com/office/powerpoint/2010/main" val="11101074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piè di pagina 4"/>
          <p:cNvSpPr>
            <a:spLocks noGrp="1"/>
          </p:cNvSpPr>
          <p:nvPr>
            <p:ph type="ftr" sz="quarter" idx="11"/>
          </p:nvPr>
        </p:nvSpPr>
        <p:spPr/>
        <p:txBody>
          <a:bodyPr/>
          <a:lstStyle/>
          <a:p>
            <a:r>
              <a:rPr lang="it-IT" i="1" dirty="0" smtClean="0"/>
              <a:t>Ing. Francesco Cirino</a:t>
            </a:r>
            <a:endParaRPr lang="it-IT" i="1" dirty="0"/>
          </a:p>
        </p:txBody>
      </p:sp>
      <p:sp>
        <p:nvSpPr>
          <p:cNvPr id="6" name="Segnaposto numero diapositiva 5"/>
          <p:cNvSpPr>
            <a:spLocks noGrp="1"/>
          </p:cNvSpPr>
          <p:nvPr>
            <p:ph type="sldNum" sz="quarter" idx="12"/>
          </p:nvPr>
        </p:nvSpPr>
        <p:spPr/>
        <p:txBody>
          <a:bodyPr/>
          <a:lstStyle/>
          <a:p>
            <a:fld id="{9158999D-7539-3C4A-954A-FB8234557171}" type="slidenum">
              <a:rPr lang="it-IT" smtClean="0"/>
              <a:t>31</a:t>
            </a:fld>
            <a:endParaRPr lang="it-IT"/>
          </a:p>
        </p:txBody>
      </p:sp>
      <p:sp>
        <p:nvSpPr>
          <p:cNvPr id="8" name="Rettangolo 7"/>
          <p:cNvSpPr/>
          <p:nvPr/>
        </p:nvSpPr>
        <p:spPr>
          <a:xfrm>
            <a:off x="-431800" y="912057"/>
            <a:ext cx="4267200" cy="830997"/>
          </a:xfrm>
          <a:prstGeom prst="rect">
            <a:avLst/>
          </a:prstGeom>
          <a:noFill/>
        </p:spPr>
        <p:txBody>
          <a:bodyPr wrap="square" lIns="91440" tIns="45720" rIns="91440" bIns="45720">
            <a:spAutoFit/>
          </a:bodyPr>
          <a:lstStyle/>
          <a:p>
            <a:pPr algn="ctr"/>
            <a:r>
              <a:rPr lang="it-IT" sz="48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Collaudo</a:t>
            </a:r>
            <a:endParaRPr lang="it-IT" sz="48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tangolo 9"/>
          <p:cNvSpPr/>
          <p:nvPr/>
        </p:nvSpPr>
        <p:spPr>
          <a:xfrm>
            <a:off x="4380328" y="912057"/>
            <a:ext cx="3277772" cy="830997"/>
          </a:xfrm>
          <a:prstGeom prst="rect">
            <a:avLst/>
          </a:prstGeom>
          <a:noFill/>
        </p:spPr>
        <p:txBody>
          <a:bodyPr wrap="square" lIns="91440" tIns="45720" rIns="91440" bIns="45720">
            <a:spAutoFit/>
          </a:bodyPr>
          <a:lstStyle/>
          <a:p>
            <a:pPr algn="ctr"/>
            <a:r>
              <a:rPr lang="it-IT"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Verifica</a:t>
            </a:r>
            <a:endParaRPr lang="it-IT" sz="4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Freccia bidirezionale orizzontale 10"/>
          <p:cNvSpPr/>
          <p:nvPr/>
        </p:nvSpPr>
        <p:spPr>
          <a:xfrm>
            <a:off x="3367376" y="1197660"/>
            <a:ext cx="1216152" cy="484632"/>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3" name="Rettangolo 2"/>
          <p:cNvSpPr/>
          <p:nvPr/>
        </p:nvSpPr>
        <p:spPr>
          <a:xfrm>
            <a:off x="127000" y="2755036"/>
            <a:ext cx="8559800" cy="3416320"/>
          </a:xfrm>
          <a:prstGeom prst="rect">
            <a:avLst/>
          </a:prstGeom>
        </p:spPr>
        <p:txBody>
          <a:bodyPr wrap="square">
            <a:spAutoFit/>
          </a:bodyPr>
          <a:lstStyle/>
          <a:p>
            <a:r>
              <a:rPr lang="it-IT" dirty="0"/>
              <a:t>Il </a:t>
            </a:r>
            <a:r>
              <a:rPr lang="it-IT" b="1" dirty="0"/>
              <a:t>controllo di prodotto</a:t>
            </a:r>
            <a:r>
              <a:rPr lang="it-IT" dirty="0"/>
              <a:t> è rappresentato dalla regolamentazione dell’esecuzione delle verifiche e dei collaudi, rispettivamente riferibili alla fornitura di beni e all’erogazione di servizi, finalizzati all’accettazione formale delle forniture ed all’esame periodico delle prestazioni di servizio rese dal Fornitore</a:t>
            </a:r>
            <a:r>
              <a:rPr lang="it-IT" dirty="0" smtClean="0"/>
              <a:t>.</a:t>
            </a:r>
          </a:p>
          <a:p>
            <a:endParaRPr lang="it-IT" dirty="0"/>
          </a:p>
          <a:p>
            <a:r>
              <a:rPr lang="it-IT" dirty="0"/>
              <a:t>Il collaudo è finalizzato a verificare che i beni e servizi ICT forniti siano conformi a quanto descritto nel contratto o nei suoi allegati e che siano in grado di svolgere le funzioni </a:t>
            </a:r>
            <a:r>
              <a:rPr lang="it-IT" dirty="0" smtClean="0"/>
              <a:t>richieste.</a:t>
            </a:r>
          </a:p>
          <a:p>
            <a:endParaRPr lang="it-IT" dirty="0"/>
          </a:p>
          <a:p>
            <a:r>
              <a:rPr lang="it-IT" dirty="0" smtClean="0"/>
              <a:t>Le </a:t>
            </a:r>
            <a:r>
              <a:rPr lang="it-IT" dirty="0"/>
              <a:t>operazioni di collaudo sono destinate a consentire la verifica da parte dell’Amministrazione dell’esatto e completo adempimento da parte del Fornitore di quanto oggetto del contratto. </a:t>
            </a:r>
          </a:p>
        </p:txBody>
      </p:sp>
    </p:spTree>
    <p:extLst>
      <p:ext uri="{BB962C8B-B14F-4D97-AF65-F5344CB8AC3E}">
        <p14:creationId xmlns:p14="http://schemas.microsoft.com/office/powerpoint/2010/main" val="32593018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latin typeface="Times New Roman" charset="0"/>
              </a:rPr>
              <a:t>Specificità del III Settore</a:t>
            </a:r>
            <a:endParaRPr lang="it-IT" dirty="0"/>
          </a:p>
        </p:txBody>
      </p:sp>
      <p:sp>
        <p:nvSpPr>
          <p:cNvPr id="3" name="Segnaposto contenuto 2"/>
          <p:cNvSpPr>
            <a:spLocks noGrp="1"/>
          </p:cNvSpPr>
          <p:nvPr>
            <p:ph idx="1"/>
          </p:nvPr>
        </p:nvSpPr>
        <p:spPr/>
        <p:txBody>
          <a:bodyPr/>
          <a:lstStyle/>
          <a:p>
            <a:pPr>
              <a:buFontTx/>
              <a:buNone/>
            </a:pPr>
            <a:r>
              <a:rPr lang="it-IT" sz="1600" dirty="0">
                <a:latin typeface="Times New Roman" charset="0"/>
              </a:rPr>
              <a:t>Le fasi elencate sono a respiro generale e, ovviamente, ogni specializzazione </a:t>
            </a:r>
            <a:r>
              <a:rPr lang="it-IT" sz="1600" dirty="0" smtClean="0">
                <a:latin typeface="Times New Roman" charset="0"/>
              </a:rPr>
              <a:t>all’interno </a:t>
            </a:r>
            <a:r>
              <a:rPr lang="it-IT" sz="1600" dirty="0">
                <a:latin typeface="Times New Roman" charset="0"/>
              </a:rPr>
              <a:t>del settore </a:t>
            </a:r>
            <a:r>
              <a:rPr lang="it-IT" sz="1600" dirty="0" smtClean="0">
                <a:latin typeface="Times New Roman" charset="0"/>
              </a:rPr>
              <a:t>dell’informazione </a:t>
            </a:r>
            <a:r>
              <a:rPr lang="it-IT" sz="1600" dirty="0">
                <a:latin typeface="Times New Roman" charset="0"/>
              </a:rPr>
              <a:t>avrà delle proprie specificità.</a:t>
            </a:r>
          </a:p>
          <a:p>
            <a:pPr>
              <a:buFontTx/>
              <a:buNone/>
            </a:pPr>
            <a:endParaRPr lang="it-IT" sz="1600" dirty="0">
              <a:latin typeface="Times New Roman" charset="0"/>
            </a:endParaRPr>
          </a:p>
          <a:p>
            <a:pPr>
              <a:buFontTx/>
              <a:buNone/>
            </a:pPr>
            <a:r>
              <a:rPr lang="it-IT" sz="1600" dirty="0">
                <a:latin typeface="Times New Roman" charset="0"/>
              </a:rPr>
              <a:t>Esempio relativo </a:t>
            </a:r>
            <a:r>
              <a:rPr lang="it-IT" sz="1600" dirty="0" smtClean="0">
                <a:latin typeface="Times New Roman" charset="0"/>
              </a:rPr>
              <a:t>all’</a:t>
            </a:r>
            <a:r>
              <a:rPr lang="it-IT" sz="1600" dirty="0" err="1" smtClean="0">
                <a:latin typeface="Times New Roman" charset="0"/>
              </a:rPr>
              <a:t>Ing</a:t>
            </a:r>
            <a:r>
              <a:rPr lang="it-IT" sz="1600" dirty="0" smtClean="0">
                <a:latin typeface="Times New Roman" charset="0"/>
              </a:rPr>
              <a:t> </a:t>
            </a:r>
            <a:r>
              <a:rPr lang="it-IT" sz="1600" dirty="0">
                <a:latin typeface="Times New Roman" charset="0"/>
              </a:rPr>
              <a:t>Biomedica</a:t>
            </a:r>
          </a:p>
          <a:p>
            <a:pPr>
              <a:buFontTx/>
              <a:buNone/>
            </a:pPr>
            <a:r>
              <a:rPr lang="it-IT" sz="1400" b="1" i="1" dirty="0">
                <a:latin typeface="Times New Roman" charset="0"/>
              </a:rPr>
              <a:t>definizione delle condizioni di esercizio</a:t>
            </a:r>
          </a:p>
          <a:p>
            <a:pPr lvl="1"/>
            <a:r>
              <a:rPr lang="it-IT" sz="1100" i="1" dirty="0">
                <a:latin typeface="Times New Roman" charset="0"/>
              </a:rPr>
              <a:t>definizione delle funzioni</a:t>
            </a:r>
          </a:p>
          <a:p>
            <a:pPr lvl="1"/>
            <a:r>
              <a:rPr lang="it-IT" sz="1100" i="1" dirty="0">
                <a:latin typeface="Times New Roman" charset="0"/>
              </a:rPr>
              <a:t>caratterizzazione fisico-chimica dei tessuti</a:t>
            </a:r>
          </a:p>
          <a:p>
            <a:pPr lvl="1"/>
            <a:r>
              <a:rPr lang="it-IT" sz="1100" i="1" dirty="0">
                <a:latin typeface="Times New Roman" charset="0"/>
              </a:rPr>
              <a:t>dinamica dei sistemi biologici</a:t>
            </a:r>
          </a:p>
          <a:p>
            <a:pPr lvl="1"/>
            <a:r>
              <a:rPr lang="it-IT" sz="1100" i="1" dirty="0">
                <a:latin typeface="Times New Roman" charset="0"/>
              </a:rPr>
              <a:t>cinematica e dinamica articolare</a:t>
            </a:r>
          </a:p>
          <a:p>
            <a:pPr>
              <a:buFontTx/>
              <a:buNone/>
            </a:pPr>
            <a:r>
              <a:rPr lang="it-IT" sz="1400" b="1" i="1" dirty="0">
                <a:latin typeface="Times New Roman" charset="0"/>
              </a:rPr>
              <a:t>caratterizzazione dei materiali</a:t>
            </a:r>
          </a:p>
          <a:p>
            <a:pPr lvl="1"/>
            <a:r>
              <a:rPr lang="it-IT" sz="1100" i="1" dirty="0">
                <a:latin typeface="Times New Roman" charset="0"/>
              </a:rPr>
              <a:t>caratterizzazione chimico-fisica dei materiali</a:t>
            </a:r>
          </a:p>
          <a:p>
            <a:pPr lvl="1"/>
            <a:r>
              <a:rPr lang="it-IT" sz="1100" i="1" dirty="0">
                <a:latin typeface="Times New Roman" charset="0"/>
              </a:rPr>
              <a:t>tribologia - biocompatibilità</a:t>
            </a:r>
          </a:p>
          <a:p>
            <a:pPr lvl="1"/>
            <a:r>
              <a:rPr lang="it-IT" sz="1100" i="1" dirty="0">
                <a:latin typeface="Times New Roman" charset="0"/>
              </a:rPr>
              <a:t>studio dei prodotti di usura</a:t>
            </a:r>
          </a:p>
          <a:p>
            <a:pPr>
              <a:buFontTx/>
              <a:buNone/>
            </a:pPr>
            <a:r>
              <a:rPr lang="it-IT" sz="1400" b="1" i="1" dirty="0">
                <a:latin typeface="Times New Roman" charset="0"/>
              </a:rPr>
              <a:t>progetto del dispositivo</a:t>
            </a:r>
          </a:p>
          <a:p>
            <a:pPr>
              <a:buFontTx/>
              <a:buNone/>
            </a:pPr>
            <a:r>
              <a:rPr lang="it-IT" sz="1400" b="1" i="1" dirty="0">
                <a:latin typeface="Times New Roman" charset="0"/>
              </a:rPr>
              <a:t>verifica</a:t>
            </a:r>
          </a:p>
          <a:p>
            <a:pPr lvl="1"/>
            <a:r>
              <a:rPr lang="it-IT" sz="1100" i="1" dirty="0">
                <a:latin typeface="Times New Roman" charset="0"/>
              </a:rPr>
              <a:t>Valutazione clinica</a:t>
            </a:r>
          </a:p>
          <a:p>
            <a:pPr lvl="1"/>
            <a:r>
              <a:rPr lang="it-IT" sz="1100" i="1" dirty="0">
                <a:latin typeface="Times New Roman" charset="0"/>
              </a:rPr>
              <a:t>Investigazione clinica</a:t>
            </a:r>
          </a:p>
          <a:p>
            <a:pPr lvl="1"/>
            <a:r>
              <a:rPr lang="it-IT" sz="1100" i="1" dirty="0">
                <a:latin typeface="Times New Roman" charset="0"/>
              </a:rPr>
              <a:t>Studio delle casistiche</a:t>
            </a:r>
          </a:p>
          <a:p>
            <a:pPr marL="0" indent="0">
              <a:buNone/>
            </a:pPr>
            <a:endParaRPr lang="it-IT" dirty="0"/>
          </a:p>
        </p:txBody>
      </p:sp>
      <p:sp>
        <p:nvSpPr>
          <p:cNvPr id="5" name="Segnaposto piè di pagina 4"/>
          <p:cNvSpPr>
            <a:spLocks noGrp="1"/>
          </p:cNvSpPr>
          <p:nvPr>
            <p:ph type="ftr" sz="quarter" idx="11"/>
          </p:nvPr>
        </p:nvSpPr>
        <p:spPr/>
        <p:txBody>
          <a:bodyPr/>
          <a:lstStyle/>
          <a:p>
            <a:r>
              <a:rPr lang="it-IT" i="1" dirty="0" smtClean="0"/>
              <a:t>Ing. Francesco Cirino</a:t>
            </a:r>
            <a:endParaRPr lang="it-IT" i="1" dirty="0"/>
          </a:p>
        </p:txBody>
      </p:sp>
      <p:sp>
        <p:nvSpPr>
          <p:cNvPr id="6" name="Segnaposto numero diapositiva 5"/>
          <p:cNvSpPr>
            <a:spLocks noGrp="1"/>
          </p:cNvSpPr>
          <p:nvPr>
            <p:ph type="sldNum" sz="quarter" idx="12"/>
          </p:nvPr>
        </p:nvSpPr>
        <p:spPr/>
        <p:txBody>
          <a:bodyPr/>
          <a:lstStyle/>
          <a:p>
            <a:fld id="{9158999D-7539-3C4A-954A-FB8234557171}" type="slidenum">
              <a:rPr lang="it-IT" smtClean="0"/>
              <a:t>32</a:t>
            </a:fld>
            <a:endParaRPr lang="it-IT"/>
          </a:p>
        </p:txBody>
      </p:sp>
    </p:spTree>
    <p:extLst>
      <p:ext uri="{BB962C8B-B14F-4D97-AF65-F5344CB8AC3E}">
        <p14:creationId xmlns:p14="http://schemas.microsoft.com/office/powerpoint/2010/main" val="2591332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4243" y="574999"/>
            <a:ext cx="8848921" cy="2234275"/>
          </a:xfrm>
        </p:spPr>
        <p:txBody>
          <a:bodyPr>
            <a:normAutofit/>
          </a:bodyPr>
          <a:lstStyle/>
          <a:p>
            <a:pPr algn="l"/>
            <a:r>
              <a:rPr lang="it-IT" sz="4000" dirty="0" smtClean="0"/>
              <a:t>Ordine degli </a:t>
            </a:r>
            <a:r>
              <a:rPr lang="it-IT" sz="4000" dirty="0"/>
              <a:t>Ingegneri </a:t>
            </a:r>
            <a:r>
              <a:rPr lang="it-IT" dirty="0"/>
              <a:t/>
            </a:r>
            <a:br>
              <a:rPr lang="it-IT" dirty="0"/>
            </a:br>
            <a:endParaRPr lang="it-IT" dirty="0"/>
          </a:p>
        </p:txBody>
      </p:sp>
      <p:sp>
        <p:nvSpPr>
          <p:cNvPr id="3" name="Segnaposto contenuto 2"/>
          <p:cNvSpPr>
            <a:spLocks noGrp="1"/>
          </p:cNvSpPr>
          <p:nvPr>
            <p:ph idx="1"/>
          </p:nvPr>
        </p:nvSpPr>
        <p:spPr>
          <a:xfrm>
            <a:off x="457200" y="2363593"/>
            <a:ext cx="8515964" cy="3254570"/>
          </a:xfrm>
        </p:spPr>
        <p:txBody>
          <a:bodyPr>
            <a:normAutofit fontScale="70000" lnSpcReduction="20000"/>
          </a:bodyPr>
          <a:lstStyle/>
          <a:p>
            <a:pPr marL="0" indent="0">
              <a:buNone/>
            </a:pPr>
            <a:r>
              <a:rPr lang="it-IT" dirty="0" smtClean="0"/>
              <a:t>Garantisce:</a:t>
            </a:r>
          </a:p>
          <a:p>
            <a:pPr marL="0" indent="0">
              <a:buNone/>
            </a:pPr>
            <a:endParaRPr lang="it-IT" dirty="0" smtClean="0"/>
          </a:p>
          <a:p>
            <a:r>
              <a:rPr lang="it-IT" dirty="0" smtClean="0"/>
              <a:t>la disciplina </a:t>
            </a:r>
            <a:r>
              <a:rPr lang="it-IT" dirty="0"/>
              <a:t>degli </a:t>
            </a:r>
            <a:r>
              <a:rPr lang="it-IT" dirty="0" smtClean="0"/>
              <a:t>iscritti</a:t>
            </a:r>
            <a:endParaRPr lang="it-IT" dirty="0"/>
          </a:p>
          <a:p>
            <a:r>
              <a:rPr lang="it-IT" dirty="0" smtClean="0"/>
              <a:t>l’irrogazione </a:t>
            </a:r>
            <a:r>
              <a:rPr lang="it-IT" dirty="0"/>
              <a:t>dei provvedimenti </a:t>
            </a:r>
            <a:r>
              <a:rPr lang="it-IT" dirty="0" smtClean="0"/>
              <a:t>disciplinari </a:t>
            </a:r>
            <a:endParaRPr lang="it-IT" dirty="0"/>
          </a:p>
          <a:p>
            <a:r>
              <a:rPr lang="it-IT" dirty="0" smtClean="0"/>
              <a:t>la </a:t>
            </a:r>
            <a:r>
              <a:rPr lang="it-IT" dirty="0"/>
              <a:t>tutela del </a:t>
            </a:r>
            <a:r>
              <a:rPr lang="it-IT" dirty="0" smtClean="0"/>
              <a:t>titolo</a:t>
            </a:r>
            <a:endParaRPr lang="it-IT" dirty="0"/>
          </a:p>
          <a:p>
            <a:r>
              <a:rPr lang="it-IT" dirty="0" smtClean="0"/>
              <a:t>il </a:t>
            </a:r>
            <a:r>
              <a:rPr lang="it-IT" dirty="0"/>
              <a:t>contributo annuale di </a:t>
            </a:r>
            <a:r>
              <a:rPr lang="it-IT" dirty="0" smtClean="0"/>
              <a:t>iscrizione</a:t>
            </a:r>
            <a:endParaRPr lang="it-IT" dirty="0"/>
          </a:p>
          <a:p>
            <a:r>
              <a:rPr lang="it-IT" dirty="0" smtClean="0"/>
              <a:t>la </a:t>
            </a:r>
            <a:r>
              <a:rPr lang="it-IT" b="1" dirty="0"/>
              <a:t>tariffa professionale </a:t>
            </a:r>
            <a:r>
              <a:rPr lang="it-IT" dirty="0"/>
              <a:t>per quanto non previsto dalla tariffa nazionale (Legge 02.03.1948 n. </a:t>
            </a:r>
            <a:r>
              <a:rPr lang="it-IT" dirty="0" smtClean="0"/>
              <a:t>143) </a:t>
            </a:r>
            <a:endParaRPr lang="it-IT" dirty="0"/>
          </a:p>
          <a:p>
            <a:r>
              <a:rPr lang="it-IT" dirty="0" smtClean="0"/>
              <a:t>la </a:t>
            </a:r>
            <a:r>
              <a:rPr lang="it-IT" dirty="0"/>
              <a:t>formulazione di </a:t>
            </a:r>
            <a:r>
              <a:rPr lang="it-IT" b="1" dirty="0"/>
              <a:t>pareri alle pubbliche </a:t>
            </a:r>
            <a:r>
              <a:rPr lang="it-IT" dirty="0" smtClean="0"/>
              <a:t>amministrazioni </a:t>
            </a:r>
            <a:r>
              <a:rPr lang="it-IT" dirty="0"/>
              <a:t>su argomenti attinenti la </a:t>
            </a:r>
            <a:r>
              <a:rPr lang="it-IT" dirty="0" smtClean="0"/>
              <a:t>professione </a:t>
            </a:r>
            <a:endParaRPr lang="it-IT" dirty="0"/>
          </a:p>
          <a:p>
            <a:endParaRPr lang="it-IT" dirty="0"/>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4</a:t>
            </a:fld>
            <a:endParaRPr lang="it-IT"/>
          </a:p>
        </p:txBody>
      </p:sp>
    </p:spTree>
    <p:extLst>
      <p:ext uri="{BB962C8B-B14F-4D97-AF65-F5344CB8AC3E}">
        <p14:creationId xmlns:p14="http://schemas.microsoft.com/office/powerpoint/2010/main" val="640601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4243" y="928281"/>
            <a:ext cx="8848921" cy="798919"/>
          </a:xfrm>
        </p:spPr>
        <p:txBody>
          <a:bodyPr>
            <a:normAutofit fontScale="90000"/>
          </a:bodyPr>
          <a:lstStyle/>
          <a:p>
            <a:pPr algn="l"/>
            <a:r>
              <a:rPr lang="it-IT" sz="4000" dirty="0" smtClean="0"/>
              <a:t>Ordine </a:t>
            </a:r>
            <a:r>
              <a:rPr lang="it-IT" sz="4000" dirty="0"/>
              <a:t>degli Ingegneri </a:t>
            </a:r>
            <a:r>
              <a:rPr lang="it-IT" dirty="0"/>
              <a:t/>
            </a:r>
            <a:br>
              <a:rPr lang="it-IT" dirty="0"/>
            </a:br>
            <a:endParaRPr lang="it-IT" dirty="0"/>
          </a:p>
        </p:txBody>
      </p:sp>
      <p:sp>
        <p:nvSpPr>
          <p:cNvPr id="3" name="Segnaposto contenuto 2"/>
          <p:cNvSpPr>
            <a:spLocks noGrp="1"/>
          </p:cNvSpPr>
          <p:nvPr>
            <p:ph idx="1"/>
          </p:nvPr>
        </p:nvSpPr>
        <p:spPr>
          <a:xfrm>
            <a:off x="262293" y="1727200"/>
            <a:ext cx="8710871" cy="4703763"/>
          </a:xfrm>
        </p:spPr>
        <p:txBody>
          <a:bodyPr>
            <a:normAutofit fontScale="70000" lnSpcReduction="20000"/>
          </a:bodyPr>
          <a:lstStyle/>
          <a:p>
            <a:r>
              <a:rPr lang="it-IT" dirty="0"/>
              <a:t>l’indicazione di terne di professionisti tra i quali scegliere il collaudatore di opere in c.a. o metalliche eseguite in proprio da un costruttore ai sensi dell’art. 7 della Legge n. 1086/</a:t>
            </a:r>
            <a:r>
              <a:rPr lang="it-IT" dirty="0" smtClean="0"/>
              <a:t>71</a:t>
            </a:r>
            <a:endParaRPr lang="it-IT" dirty="0"/>
          </a:p>
          <a:p>
            <a:r>
              <a:rPr lang="it-IT" dirty="0" smtClean="0"/>
              <a:t>la </a:t>
            </a:r>
            <a:r>
              <a:rPr lang="it-IT" dirty="0"/>
              <a:t>designazione di membri della Commissione per gli esami di </a:t>
            </a:r>
            <a:r>
              <a:rPr lang="it-IT" dirty="0" smtClean="0"/>
              <a:t>Stato</a:t>
            </a:r>
            <a:endParaRPr lang="it-IT" dirty="0"/>
          </a:p>
          <a:p>
            <a:r>
              <a:rPr lang="it-IT" dirty="0" smtClean="0"/>
              <a:t>l’indicazione </a:t>
            </a:r>
            <a:r>
              <a:rPr lang="it-IT" dirty="0"/>
              <a:t>di </a:t>
            </a:r>
            <a:r>
              <a:rPr lang="it-IT" i="1" dirty="0"/>
              <a:t>terne di professionisti </a:t>
            </a:r>
            <a:r>
              <a:rPr lang="it-IT" dirty="0"/>
              <a:t>richieste da Amministrazioni pubbliche entro le quali scegliere membri di Commissioni e collaudatori tecnico-amministrativi e funzionali di opere </a:t>
            </a:r>
            <a:r>
              <a:rPr lang="it-IT" dirty="0" smtClean="0"/>
              <a:t>realizzate </a:t>
            </a:r>
            <a:r>
              <a:rPr lang="it-IT" dirty="0"/>
              <a:t>dalle </a:t>
            </a:r>
            <a:r>
              <a:rPr lang="it-IT" dirty="0" smtClean="0"/>
              <a:t>stesse</a:t>
            </a:r>
            <a:endParaRPr lang="it-IT" dirty="0"/>
          </a:p>
          <a:p>
            <a:r>
              <a:rPr lang="it-IT" dirty="0" smtClean="0"/>
              <a:t>la </a:t>
            </a:r>
            <a:r>
              <a:rPr lang="it-IT" dirty="0"/>
              <a:t>designazione di membri di </a:t>
            </a:r>
            <a:r>
              <a:rPr lang="it-IT" i="1" dirty="0"/>
              <a:t>Commissioni arbitrali </a:t>
            </a:r>
            <a:r>
              <a:rPr lang="it-IT" dirty="0"/>
              <a:t>ove prevista dai capitolati o da </a:t>
            </a:r>
            <a:r>
              <a:rPr lang="it-IT" dirty="0" smtClean="0"/>
              <a:t>contratti</a:t>
            </a:r>
            <a:endParaRPr lang="it-IT" dirty="0"/>
          </a:p>
          <a:p>
            <a:r>
              <a:rPr lang="it-IT" dirty="0" smtClean="0"/>
              <a:t>l’assistenza </a:t>
            </a:r>
            <a:r>
              <a:rPr lang="it-IT" dirty="0"/>
              <a:t>al Presidente del Tribunale per l’iscrizione di ingegneri nell’Albo dei consulenti </a:t>
            </a:r>
            <a:r>
              <a:rPr lang="it-IT" dirty="0" smtClean="0"/>
              <a:t>tecnici</a:t>
            </a:r>
            <a:endParaRPr lang="it-IT" dirty="0"/>
          </a:p>
          <a:p>
            <a:r>
              <a:rPr lang="it-IT" dirty="0" smtClean="0"/>
              <a:t>assumere </a:t>
            </a:r>
            <a:r>
              <a:rPr lang="it-IT" dirty="0"/>
              <a:t>posizione in merito a </a:t>
            </a:r>
            <a:r>
              <a:rPr lang="it-IT" i="1" dirty="0"/>
              <a:t>norme e regolamenti </a:t>
            </a:r>
            <a:r>
              <a:rPr lang="it-IT" dirty="0"/>
              <a:t>locali, regionali e </a:t>
            </a:r>
            <a:r>
              <a:rPr lang="it-IT" i="1" dirty="0"/>
              <a:t>nazionali </a:t>
            </a:r>
            <a:r>
              <a:rPr lang="it-IT" dirty="0"/>
              <a:t>mirando a </a:t>
            </a:r>
            <a:r>
              <a:rPr lang="it-IT" dirty="0" smtClean="0"/>
              <a:t>tutelare </a:t>
            </a:r>
            <a:r>
              <a:rPr lang="it-IT" dirty="0"/>
              <a:t>nel contempo l’interesse pubblico e quello della </a:t>
            </a:r>
            <a:r>
              <a:rPr lang="it-IT" dirty="0" smtClean="0"/>
              <a:t>categoria</a:t>
            </a:r>
            <a:endParaRPr lang="it-IT" dirty="0"/>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5</a:t>
            </a:fld>
            <a:endParaRPr lang="it-IT"/>
          </a:p>
        </p:txBody>
      </p:sp>
    </p:spTree>
    <p:extLst>
      <p:ext uri="{BB962C8B-B14F-4D97-AF65-F5344CB8AC3E}">
        <p14:creationId xmlns:p14="http://schemas.microsoft.com/office/powerpoint/2010/main" val="2258633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7"/>
            <a:ext cx="8229600" cy="1837641"/>
          </a:xfrm>
        </p:spPr>
        <p:txBody>
          <a:bodyPr>
            <a:normAutofit/>
          </a:bodyPr>
          <a:lstStyle/>
          <a:p>
            <a:pPr algn="l"/>
            <a:r>
              <a:rPr lang="it-IT" sz="4000" b="1" dirty="0" smtClean="0"/>
              <a:t>Albo Ingegneri</a:t>
            </a:r>
            <a:r>
              <a:rPr lang="it-IT" dirty="0"/>
              <a:t/>
            </a:r>
            <a:br>
              <a:rPr lang="it-IT" dirty="0"/>
            </a:br>
            <a:endParaRPr lang="it-IT" dirty="0"/>
          </a:p>
        </p:txBody>
      </p:sp>
      <p:sp>
        <p:nvSpPr>
          <p:cNvPr id="3" name="Segnaposto contenuto 2"/>
          <p:cNvSpPr>
            <a:spLocks noGrp="1"/>
          </p:cNvSpPr>
          <p:nvPr>
            <p:ph idx="1"/>
          </p:nvPr>
        </p:nvSpPr>
        <p:spPr>
          <a:xfrm>
            <a:off x="457200" y="1877580"/>
            <a:ext cx="8229600" cy="4248583"/>
          </a:xfrm>
        </p:spPr>
        <p:txBody>
          <a:bodyPr>
            <a:normAutofit/>
          </a:bodyPr>
          <a:lstStyle/>
          <a:p>
            <a:pPr marL="0" indent="0">
              <a:buNone/>
            </a:pPr>
            <a:r>
              <a:rPr lang="it-IT" b="1" dirty="0"/>
              <a:t>sezione A </a:t>
            </a:r>
            <a:endParaRPr lang="it-IT" dirty="0"/>
          </a:p>
          <a:p>
            <a:r>
              <a:rPr lang="it-IT" dirty="0"/>
              <a:t>cui si accede, previo </a:t>
            </a:r>
            <a:r>
              <a:rPr lang="it-IT" i="1" dirty="0"/>
              <a:t>esame di Stato</a:t>
            </a:r>
            <a:r>
              <a:rPr lang="it-IT" dirty="0"/>
              <a:t>, con il titolo di </a:t>
            </a:r>
            <a:r>
              <a:rPr lang="it-IT" i="1" dirty="0"/>
              <a:t>laurea specialistica </a:t>
            </a:r>
            <a:r>
              <a:rPr lang="it-IT" dirty="0"/>
              <a:t>(quinquennale, il famoso cosiddetto </a:t>
            </a:r>
            <a:r>
              <a:rPr lang="it-IT" i="1" dirty="0"/>
              <a:t>3+2</a:t>
            </a:r>
            <a:r>
              <a:rPr lang="it-IT" dirty="0" smtClean="0"/>
              <a:t>)</a:t>
            </a:r>
          </a:p>
          <a:p>
            <a:pPr marL="0" indent="0">
              <a:buNone/>
            </a:pPr>
            <a:r>
              <a:rPr lang="it-IT" b="1" dirty="0"/>
              <a:t>sezione B </a:t>
            </a:r>
            <a:endParaRPr lang="it-IT" dirty="0"/>
          </a:p>
          <a:p>
            <a:r>
              <a:rPr lang="it-IT" dirty="0"/>
              <a:t>cui si accede, pure previo esame di Stato, con il titolo di </a:t>
            </a:r>
            <a:r>
              <a:rPr lang="it-IT" i="1" dirty="0"/>
              <a:t>laurea </a:t>
            </a:r>
            <a:r>
              <a:rPr lang="it-IT" dirty="0"/>
              <a:t>(triennale</a:t>
            </a:r>
            <a:r>
              <a:rPr lang="it-IT" dirty="0" smtClean="0"/>
              <a:t>)</a:t>
            </a:r>
            <a:endParaRPr lang="it-IT" dirty="0"/>
          </a:p>
          <a:p>
            <a:endParaRPr lang="it-IT" dirty="0"/>
          </a:p>
          <a:p>
            <a:endParaRPr lang="it-IT" dirty="0"/>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6</a:t>
            </a:fld>
            <a:endParaRPr lang="it-IT"/>
          </a:p>
        </p:txBody>
      </p:sp>
    </p:spTree>
    <p:extLst>
      <p:ext uri="{BB962C8B-B14F-4D97-AF65-F5344CB8AC3E}">
        <p14:creationId xmlns:p14="http://schemas.microsoft.com/office/powerpoint/2010/main" val="37257597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7"/>
            <a:ext cx="8229600" cy="1837641"/>
          </a:xfrm>
        </p:spPr>
        <p:txBody>
          <a:bodyPr>
            <a:normAutofit fontScale="90000"/>
          </a:bodyPr>
          <a:lstStyle/>
          <a:p>
            <a:pPr algn="l"/>
            <a:r>
              <a:rPr lang="it-IT" sz="4000" b="1" dirty="0" smtClean="0"/>
              <a:t/>
            </a:r>
            <a:br>
              <a:rPr lang="it-IT" sz="4000" b="1" dirty="0" smtClean="0"/>
            </a:br>
            <a:r>
              <a:rPr lang="it-IT" sz="4000" b="1" dirty="0" smtClean="0"/>
              <a:t>Albo Ingegneri</a:t>
            </a:r>
            <a:br>
              <a:rPr lang="it-IT" sz="4000" b="1" dirty="0" smtClean="0"/>
            </a:br>
            <a:r>
              <a:rPr lang="it-IT" sz="4000" b="1" dirty="0" smtClean="0"/>
              <a:t>Differenze Sezioni A e B</a:t>
            </a:r>
            <a:br>
              <a:rPr lang="it-IT" sz="4000" b="1" dirty="0" smtClean="0"/>
            </a:br>
            <a:r>
              <a:rPr lang="it-IT" dirty="0" smtClean="0"/>
              <a:t/>
            </a:r>
            <a:br>
              <a:rPr lang="it-IT" dirty="0" smtClean="0"/>
            </a:br>
            <a:endParaRPr lang="it-IT" dirty="0"/>
          </a:p>
        </p:txBody>
      </p:sp>
      <p:sp>
        <p:nvSpPr>
          <p:cNvPr id="6" name="Segnaposto contenuto 5"/>
          <p:cNvSpPr>
            <a:spLocks noGrp="1"/>
          </p:cNvSpPr>
          <p:nvPr>
            <p:ph idx="1"/>
          </p:nvPr>
        </p:nvSpPr>
        <p:spPr>
          <a:xfrm>
            <a:off x="190500" y="1600200"/>
            <a:ext cx="8737600" cy="4525963"/>
          </a:xfrm>
        </p:spPr>
        <p:txBody>
          <a:bodyPr>
            <a:normAutofit fontScale="62500" lnSpcReduction="20000"/>
          </a:bodyPr>
          <a:lstStyle/>
          <a:p>
            <a:r>
              <a:rPr lang="it-IT" dirty="0"/>
              <a:t>SEZIONE </a:t>
            </a:r>
            <a:r>
              <a:rPr lang="it-IT" dirty="0" smtClean="0"/>
              <a:t>A</a:t>
            </a:r>
            <a:r>
              <a:rPr lang="it-IT" dirty="0"/>
              <a:t> </a:t>
            </a:r>
            <a:r>
              <a:rPr lang="it-IT" dirty="0" smtClean="0"/>
              <a:t>- </a:t>
            </a:r>
            <a:r>
              <a:rPr lang="it-IT" b="1" dirty="0" smtClean="0"/>
              <a:t>settore </a:t>
            </a:r>
            <a:r>
              <a:rPr lang="it-IT" b="1" dirty="0"/>
              <a:t>“ingegneria civile e ambientale</a:t>
            </a:r>
            <a:r>
              <a:rPr lang="it-IT" b="1" dirty="0" smtClean="0"/>
              <a:t>”</a:t>
            </a:r>
            <a:endParaRPr lang="it-IT" dirty="0"/>
          </a:p>
          <a:p>
            <a:pPr marL="0" indent="0">
              <a:buNone/>
            </a:pPr>
            <a:r>
              <a:rPr lang="it-IT" dirty="0" smtClean="0"/>
              <a:t>La pianificazione</a:t>
            </a:r>
            <a:r>
              <a:rPr lang="it-IT" dirty="0"/>
              <a:t>, la progettazione, lo sviluppo, la direzione lavori, la stima, il collaudo, la gestione, la valutazione di impatto </a:t>
            </a:r>
            <a:r>
              <a:rPr lang="it-IT" dirty="0" smtClean="0"/>
              <a:t>ambientale </a:t>
            </a:r>
            <a:r>
              <a:rPr lang="it-IT" dirty="0"/>
              <a:t>di opere edili e strutture, infrastrutture territoriali e di trasporto, di opere per la difesa del suolo e per il </a:t>
            </a:r>
            <a:r>
              <a:rPr lang="it-IT" dirty="0" smtClean="0"/>
              <a:t>disinquinamento </a:t>
            </a:r>
            <a:r>
              <a:rPr lang="it-IT" dirty="0"/>
              <a:t>e la depurazione, di opere geotecniche, di sistemi e impianti civili e per l’ambiente e il </a:t>
            </a:r>
            <a:r>
              <a:rPr lang="it-IT" dirty="0" smtClean="0"/>
              <a:t>territorio.</a:t>
            </a:r>
          </a:p>
          <a:p>
            <a:pPr marL="0" indent="0">
              <a:buNone/>
            </a:pPr>
            <a:endParaRPr lang="it-IT" dirty="0" smtClean="0"/>
          </a:p>
          <a:p>
            <a:r>
              <a:rPr lang="it-IT" dirty="0"/>
              <a:t>SEZIONE </a:t>
            </a:r>
            <a:r>
              <a:rPr lang="it-IT" dirty="0" smtClean="0"/>
              <a:t>B - </a:t>
            </a:r>
            <a:r>
              <a:rPr lang="it-IT" b="1" dirty="0" smtClean="0"/>
              <a:t>settore </a:t>
            </a:r>
            <a:r>
              <a:rPr lang="it-IT" b="1" dirty="0"/>
              <a:t>“ingegneria civile e ambientale</a:t>
            </a:r>
            <a:r>
              <a:rPr lang="it-IT" b="1" dirty="0" smtClean="0"/>
              <a:t>”</a:t>
            </a:r>
            <a:endParaRPr lang="it-IT" dirty="0"/>
          </a:p>
          <a:p>
            <a:pPr marL="514350" indent="-514350">
              <a:buAutoNum type="arabicParenR"/>
            </a:pPr>
            <a:r>
              <a:rPr lang="it-IT" dirty="0" smtClean="0"/>
              <a:t>Le attività basate </a:t>
            </a:r>
            <a:r>
              <a:rPr lang="it-IT" dirty="0"/>
              <a:t>sull’applicazione delle scienze, </a:t>
            </a:r>
            <a:r>
              <a:rPr lang="it-IT" i="1" dirty="0"/>
              <a:t>volte al concorso e alla collaborazione alle </a:t>
            </a:r>
            <a:r>
              <a:rPr lang="it-IT" i="1" dirty="0" smtClean="0"/>
              <a:t>attivit</a:t>
            </a:r>
            <a:r>
              <a:rPr lang="it-IT" i="1" dirty="0"/>
              <a:t>à</a:t>
            </a:r>
            <a:r>
              <a:rPr lang="it-IT" i="1" dirty="0" smtClean="0"/>
              <a:t> </a:t>
            </a:r>
            <a:r>
              <a:rPr lang="it-IT" i="1" dirty="0"/>
              <a:t>di progettazione, direzione dei lavori, stima e collaudo di opere edilizie comprese le opere pubbliche</a:t>
            </a:r>
            <a:r>
              <a:rPr lang="it-IT" dirty="0" smtClean="0"/>
              <a:t>;</a:t>
            </a:r>
          </a:p>
          <a:p>
            <a:pPr marL="514350" indent="-514350">
              <a:buAutoNum type="arabicParenR"/>
            </a:pPr>
            <a:r>
              <a:rPr lang="it-IT" dirty="0" smtClean="0"/>
              <a:t>La </a:t>
            </a:r>
            <a:r>
              <a:rPr lang="it-IT" dirty="0"/>
              <a:t>progettazione, la direzione dei lavori, la vigilanza, la </a:t>
            </a:r>
            <a:r>
              <a:rPr lang="it-IT" dirty="0" smtClean="0"/>
              <a:t>contabilità </a:t>
            </a:r>
            <a:r>
              <a:rPr lang="it-IT" dirty="0"/>
              <a:t>e la liquidazione relative </a:t>
            </a:r>
            <a:r>
              <a:rPr lang="it-IT" i="1" dirty="0"/>
              <a:t>a costruzioni civili semplici, con l’uso di metodologie standardizzate</a:t>
            </a:r>
            <a:r>
              <a:rPr lang="it-IT" dirty="0" smtClean="0"/>
              <a:t>;</a:t>
            </a:r>
          </a:p>
          <a:p>
            <a:pPr marL="514350" indent="-514350">
              <a:buAutoNum type="arabicParenR"/>
            </a:pPr>
            <a:r>
              <a:rPr lang="it-IT" dirty="0" smtClean="0"/>
              <a:t>I </a:t>
            </a:r>
            <a:r>
              <a:rPr lang="it-IT" dirty="0"/>
              <a:t>rilievi diretti e </a:t>
            </a:r>
            <a:r>
              <a:rPr lang="it-IT" dirty="0" smtClean="0"/>
              <a:t>strumentali </a:t>
            </a:r>
            <a:r>
              <a:rPr lang="it-IT" dirty="0"/>
              <a:t>sull’edilizia attuale e storica e i rilievi geometrici di </a:t>
            </a:r>
            <a:r>
              <a:rPr lang="it-IT" dirty="0" smtClean="0"/>
              <a:t>qualunque </a:t>
            </a:r>
            <a:r>
              <a:rPr lang="it-IT" dirty="0"/>
              <a:t>natura; </a:t>
            </a:r>
          </a:p>
          <a:p>
            <a:pPr marL="0" indent="0">
              <a:buNone/>
            </a:pPr>
            <a:endParaRPr lang="it-IT" dirty="0"/>
          </a:p>
          <a:p>
            <a:endParaRPr lang="it-IT" dirty="0"/>
          </a:p>
        </p:txBody>
      </p:sp>
      <p:sp>
        <p:nvSpPr>
          <p:cNvPr id="4" name="Segnaposto piè di pagina 3"/>
          <p:cNvSpPr>
            <a:spLocks noGrp="1"/>
          </p:cNvSpPr>
          <p:nvPr>
            <p:ph type="ftr" sz="quarter" idx="11"/>
          </p:nvPr>
        </p:nvSpPr>
        <p:spPr/>
        <p:txBody>
          <a:bodyPr/>
          <a:lstStyle/>
          <a:p>
            <a:r>
              <a:rPr lang="it-IT" smtClean="0"/>
              <a:t>Ing. Francesco Cirino</a:t>
            </a:r>
            <a:endParaRPr lang="it-IT"/>
          </a:p>
        </p:txBody>
      </p:sp>
      <p:sp>
        <p:nvSpPr>
          <p:cNvPr id="5" name="Segnaposto numero diapositiva 4"/>
          <p:cNvSpPr>
            <a:spLocks noGrp="1"/>
          </p:cNvSpPr>
          <p:nvPr>
            <p:ph type="sldNum" sz="quarter" idx="12"/>
          </p:nvPr>
        </p:nvSpPr>
        <p:spPr/>
        <p:txBody>
          <a:bodyPr/>
          <a:lstStyle/>
          <a:p>
            <a:fld id="{9158999D-7539-3C4A-954A-FB8234557171}" type="slidenum">
              <a:rPr lang="it-IT" smtClean="0"/>
              <a:t>7</a:t>
            </a:fld>
            <a:endParaRPr lang="it-IT"/>
          </a:p>
        </p:txBody>
      </p:sp>
    </p:spTree>
    <p:extLst>
      <p:ext uri="{BB962C8B-B14F-4D97-AF65-F5344CB8AC3E}">
        <p14:creationId xmlns:p14="http://schemas.microsoft.com/office/powerpoint/2010/main" val="15103524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7"/>
            <a:ext cx="8229600" cy="1837641"/>
          </a:xfrm>
        </p:spPr>
        <p:txBody>
          <a:bodyPr>
            <a:normAutofit fontScale="90000"/>
          </a:bodyPr>
          <a:lstStyle/>
          <a:p>
            <a:pPr algn="l"/>
            <a:r>
              <a:rPr lang="it-IT" sz="4000" b="1" dirty="0" smtClean="0"/>
              <a:t/>
            </a:r>
            <a:br>
              <a:rPr lang="it-IT" sz="4000" b="1" dirty="0" smtClean="0"/>
            </a:br>
            <a:r>
              <a:rPr lang="it-IT" sz="4000" b="1" dirty="0" smtClean="0"/>
              <a:t>Albo Ingegneri</a:t>
            </a:r>
            <a:br>
              <a:rPr lang="it-IT" sz="4000" b="1" dirty="0" smtClean="0"/>
            </a:br>
            <a:r>
              <a:rPr lang="it-IT" sz="4000" b="1" dirty="0" smtClean="0"/>
              <a:t>Differenze Sezioni A e B</a:t>
            </a:r>
            <a:br>
              <a:rPr lang="it-IT" sz="4000" b="1" dirty="0" smtClean="0"/>
            </a:br>
            <a:r>
              <a:rPr lang="it-IT" dirty="0" smtClean="0"/>
              <a:t/>
            </a:r>
            <a:br>
              <a:rPr lang="it-IT" dirty="0" smtClean="0"/>
            </a:br>
            <a:endParaRPr lang="it-IT" dirty="0"/>
          </a:p>
        </p:txBody>
      </p:sp>
      <p:sp>
        <p:nvSpPr>
          <p:cNvPr id="6" name="Segnaposto contenuto 5"/>
          <p:cNvSpPr>
            <a:spLocks noGrp="1"/>
          </p:cNvSpPr>
          <p:nvPr>
            <p:ph idx="1"/>
          </p:nvPr>
        </p:nvSpPr>
        <p:spPr>
          <a:xfrm>
            <a:off x="190500" y="1600200"/>
            <a:ext cx="8737600" cy="4525963"/>
          </a:xfrm>
        </p:spPr>
        <p:txBody>
          <a:bodyPr>
            <a:normAutofit fontScale="62500" lnSpcReduction="20000"/>
          </a:bodyPr>
          <a:lstStyle/>
          <a:p>
            <a:r>
              <a:rPr lang="it-IT" dirty="0"/>
              <a:t>SEZIONE </a:t>
            </a:r>
            <a:r>
              <a:rPr lang="it-IT" dirty="0" smtClean="0"/>
              <a:t>A</a:t>
            </a:r>
            <a:r>
              <a:rPr lang="it-IT" dirty="0"/>
              <a:t> </a:t>
            </a:r>
            <a:r>
              <a:rPr lang="it-IT" dirty="0" smtClean="0"/>
              <a:t>- </a:t>
            </a:r>
            <a:r>
              <a:rPr lang="it-IT" b="1" dirty="0" smtClean="0"/>
              <a:t>settore </a:t>
            </a:r>
            <a:r>
              <a:rPr lang="it-IT" b="1" dirty="0"/>
              <a:t>“ingegneria industriale</a:t>
            </a:r>
            <a:r>
              <a:rPr lang="it-IT" b="1" dirty="0" smtClean="0"/>
              <a:t>”</a:t>
            </a:r>
            <a:endParaRPr lang="it-IT" dirty="0"/>
          </a:p>
          <a:p>
            <a:pPr marL="0" indent="0">
              <a:buNone/>
            </a:pPr>
            <a:r>
              <a:rPr lang="it-IT" dirty="0" smtClean="0"/>
              <a:t>La </a:t>
            </a:r>
            <a:r>
              <a:rPr lang="it-IT" dirty="0"/>
              <a:t>pianificazione, la progettazione, lo sviluppo, la direzione lavori, la stima, il collaudo, la gestione, la valutazione di impatto ambientale di macchine, impianti industriali, di impianti per la </a:t>
            </a:r>
            <a:r>
              <a:rPr lang="it-IT" dirty="0" smtClean="0"/>
              <a:t>produzione</a:t>
            </a:r>
            <a:r>
              <a:rPr lang="it-IT" dirty="0"/>
              <a:t>, trasformazione e la distribuzione dell’energia, di </a:t>
            </a:r>
            <a:r>
              <a:rPr lang="it-IT" dirty="0" smtClean="0"/>
              <a:t>sistemi </a:t>
            </a:r>
            <a:r>
              <a:rPr lang="it-IT" dirty="0"/>
              <a:t>e processi industriali e tecnologici, di apparati e di strumentazioni per la diagnostica e per la terapia medico- chirurgica; </a:t>
            </a:r>
          </a:p>
          <a:p>
            <a:pPr marL="0" indent="0">
              <a:buNone/>
            </a:pPr>
            <a:endParaRPr lang="it-IT" dirty="0" smtClean="0"/>
          </a:p>
          <a:p>
            <a:r>
              <a:rPr lang="it-IT" dirty="0"/>
              <a:t>SEZIONE </a:t>
            </a:r>
            <a:r>
              <a:rPr lang="it-IT" dirty="0" smtClean="0"/>
              <a:t>B – </a:t>
            </a:r>
            <a:r>
              <a:rPr lang="it-IT" b="1" dirty="0" smtClean="0"/>
              <a:t>settore </a:t>
            </a:r>
            <a:r>
              <a:rPr lang="it-IT" b="1" dirty="0"/>
              <a:t>“ingegneria industriale</a:t>
            </a:r>
            <a:r>
              <a:rPr lang="it-IT" b="1" dirty="0" smtClean="0"/>
              <a:t>”</a:t>
            </a:r>
            <a:endParaRPr lang="it-IT" dirty="0"/>
          </a:p>
          <a:p>
            <a:pPr marL="514350" indent="-514350">
              <a:buAutoNum type="arabicParenR"/>
            </a:pPr>
            <a:r>
              <a:rPr lang="it-IT" dirty="0"/>
              <a:t>L</a:t>
            </a:r>
            <a:r>
              <a:rPr lang="it-IT" dirty="0" smtClean="0"/>
              <a:t>e attività basate </a:t>
            </a:r>
            <a:r>
              <a:rPr lang="it-IT" dirty="0"/>
              <a:t>sull’applicazione delle scienze, </a:t>
            </a:r>
            <a:r>
              <a:rPr lang="it-IT" i="1" dirty="0"/>
              <a:t>volte al concorso e alla </a:t>
            </a:r>
            <a:r>
              <a:rPr lang="it-IT" i="1" dirty="0" smtClean="0"/>
              <a:t>collaborazione </a:t>
            </a:r>
            <a:r>
              <a:rPr lang="it-IT" i="1" dirty="0"/>
              <a:t>alle </a:t>
            </a:r>
            <a:r>
              <a:rPr lang="it-IT" i="1" dirty="0" smtClean="0"/>
              <a:t>attività </a:t>
            </a:r>
            <a:r>
              <a:rPr lang="it-IT" i="1" dirty="0"/>
              <a:t>di progettazione, direzione lavori, stima e </a:t>
            </a:r>
            <a:r>
              <a:rPr lang="it-IT" i="1" dirty="0" smtClean="0"/>
              <a:t>collaudo </a:t>
            </a:r>
            <a:r>
              <a:rPr lang="it-IT" i="1" dirty="0"/>
              <a:t>di macchine e impianti, comprese le opere pubbliche</a:t>
            </a:r>
            <a:r>
              <a:rPr lang="it-IT" dirty="0" smtClean="0"/>
              <a:t>;</a:t>
            </a:r>
          </a:p>
          <a:p>
            <a:pPr marL="514350" indent="-514350">
              <a:buAutoNum type="arabicParenR"/>
            </a:pPr>
            <a:r>
              <a:rPr lang="it-IT" dirty="0" smtClean="0"/>
              <a:t>I </a:t>
            </a:r>
            <a:r>
              <a:rPr lang="it-IT" dirty="0"/>
              <a:t>rilievi diretti e strumentali di parametri tecnici afferenti </a:t>
            </a:r>
            <a:r>
              <a:rPr lang="it-IT" dirty="0" smtClean="0"/>
              <a:t>macchine </a:t>
            </a:r>
            <a:r>
              <a:rPr lang="it-IT" dirty="0"/>
              <a:t>e impianti</a:t>
            </a:r>
            <a:r>
              <a:rPr lang="it-IT" dirty="0" smtClean="0"/>
              <a:t>;</a:t>
            </a:r>
          </a:p>
          <a:p>
            <a:pPr marL="514350" indent="-514350">
              <a:buAutoNum type="arabicParenR"/>
            </a:pPr>
            <a:r>
              <a:rPr lang="it-IT" dirty="0" smtClean="0"/>
              <a:t>L</a:t>
            </a:r>
            <a:r>
              <a:rPr lang="it-IT" i="1" dirty="0" smtClean="0"/>
              <a:t>e attività </a:t>
            </a:r>
            <a:r>
              <a:rPr lang="it-IT" i="1" dirty="0"/>
              <a:t>che implicano l’uso di metodologie standardizzate</a:t>
            </a:r>
            <a:r>
              <a:rPr lang="it-IT" dirty="0"/>
              <a:t>, quali la progettazione, direzione lavori e </a:t>
            </a:r>
            <a:r>
              <a:rPr lang="it-IT" dirty="0" smtClean="0"/>
              <a:t>collaudo </a:t>
            </a:r>
            <a:r>
              <a:rPr lang="it-IT" dirty="0"/>
              <a:t>di singoli organi o di singoli componenti di macchine, di impianti e di sistemi, </a:t>
            </a:r>
            <a:r>
              <a:rPr lang="it-IT" dirty="0" smtClean="0"/>
              <a:t>nonché </a:t>
            </a:r>
            <a:r>
              <a:rPr lang="it-IT" dirty="0"/>
              <a:t>di sistemi e processi di tipologia semplice o ripetitiva; </a:t>
            </a:r>
          </a:p>
          <a:p>
            <a:pPr marL="0" indent="0">
              <a:buNone/>
            </a:pPr>
            <a:endParaRPr lang="it-IT" dirty="0"/>
          </a:p>
          <a:p>
            <a:endParaRPr lang="it-IT" dirty="0"/>
          </a:p>
        </p:txBody>
      </p:sp>
      <p:sp>
        <p:nvSpPr>
          <p:cNvPr id="4" name="Segnaposto piè di pagina 3"/>
          <p:cNvSpPr>
            <a:spLocks noGrp="1"/>
          </p:cNvSpPr>
          <p:nvPr>
            <p:ph type="ftr" sz="quarter" idx="11"/>
          </p:nvPr>
        </p:nvSpPr>
        <p:spPr/>
        <p:txBody>
          <a:bodyPr/>
          <a:lstStyle/>
          <a:p>
            <a:r>
              <a:rPr lang="it-IT" dirty="0" smtClean="0"/>
              <a:t>Ing. Francesco Cirino</a:t>
            </a:r>
            <a:endParaRPr lang="it-IT" dirty="0"/>
          </a:p>
        </p:txBody>
      </p:sp>
      <p:sp>
        <p:nvSpPr>
          <p:cNvPr id="5" name="Segnaposto numero diapositiva 4"/>
          <p:cNvSpPr>
            <a:spLocks noGrp="1"/>
          </p:cNvSpPr>
          <p:nvPr>
            <p:ph type="sldNum" sz="quarter" idx="12"/>
          </p:nvPr>
        </p:nvSpPr>
        <p:spPr/>
        <p:txBody>
          <a:bodyPr/>
          <a:lstStyle/>
          <a:p>
            <a:fld id="{9158999D-7539-3C4A-954A-FB8234557171}" type="slidenum">
              <a:rPr lang="it-IT" smtClean="0"/>
              <a:t>8</a:t>
            </a:fld>
            <a:endParaRPr lang="it-IT"/>
          </a:p>
        </p:txBody>
      </p:sp>
    </p:spTree>
    <p:extLst>
      <p:ext uri="{BB962C8B-B14F-4D97-AF65-F5344CB8AC3E}">
        <p14:creationId xmlns:p14="http://schemas.microsoft.com/office/powerpoint/2010/main" val="36722017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7"/>
            <a:ext cx="8229600" cy="1837641"/>
          </a:xfrm>
        </p:spPr>
        <p:txBody>
          <a:bodyPr>
            <a:normAutofit fontScale="90000"/>
          </a:bodyPr>
          <a:lstStyle/>
          <a:p>
            <a:pPr algn="l"/>
            <a:r>
              <a:rPr lang="it-IT" sz="4000" b="1" dirty="0" smtClean="0"/>
              <a:t/>
            </a:r>
            <a:br>
              <a:rPr lang="it-IT" sz="4000" b="1" dirty="0" smtClean="0"/>
            </a:br>
            <a:r>
              <a:rPr lang="it-IT" sz="4000" b="1" dirty="0" smtClean="0"/>
              <a:t>Albo Ingegneri</a:t>
            </a:r>
            <a:br>
              <a:rPr lang="it-IT" sz="4000" b="1" dirty="0" smtClean="0"/>
            </a:br>
            <a:r>
              <a:rPr lang="it-IT" sz="4000" b="1" dirty="0" smtClean="0"/>
              <a:t>Differenze Sezioni A e B</a:t>
            </a:r>
            <a:br>
              <a:rPr lang="it-IT" sz="4000" b="1" dirty="0" smtClean="0"/>
            </a:br>
            <a:r>
              <a:rPr lang="it-IT" dirty="0" smtClean="0"/>
              <a:t/>
            </a:r>
            <a:br>
              <a:rPr lang="it-IT" dirty="0" smtClean="0"/>
            </a:br>
            <a:endParaRPr lang="it-IT" dirty="0"/>
          </a:p>
        </p:txBody>
      </p:sp>
      <p:sp>
        <p:nvSpPr>
          <p:cNvPr id="6" name="Segnaposto contenuto 5"/>
          <p:cNvSpPr>
            <a:spLocks noGrp="1"/>
          </p:cNvSpPr>
          <p:nvPr>
            <p:ph idx="1"/>
          </p:nvPr>
        </p:nvSpPr>
        <p:spPr>
          <a:xfrm>
            <a:off x="190500" y="1600200"/>
            <a:ext cx="8737600" cy="4525963"/>
          </a:xfrm>
        </p:spPr>
        <p:txBody>
          <a:bodyPr>
            <a:normAutofit fontScale="55000" lnSpcReduction="20000"/>
          </a:bodyPr>
          <a:lstStyle/>
          <a:p>
            <a:r>
              <a:rPr lang="it-IT" dirty="0"/>
              <a:t>SEZIONE </a:t>
            </a:r>
            <a:r>
              <a:rPr lang="it-IT" dirty="0" smtClean="0"/>
              <a:t>A</a:t>
            </a:r>
            <a:r>
              <a:rPr lang="it-IT" dirty="0"/>
              <a:t> </a:t>
            </a:r>
            <a:r>
              <a:rPr lang="it-IT" dirty="0" smtClean="0"/>
              <a:t>- </a:t>
            </a:r>
            <a:r>
              <a:rPr lang="it-IT" b="1" dirty="0"/>
              <a:t>settore “ingegneria dell’informazione</a:t>
            </a:r>
            <a:r>
              <a:rPr lang="it-IT" b="1" dirty="0" smtClean="0"/>
              <a:t>”</a:t>
            </a:r>
            <a:endParaRPr lang="it-IT" dirty="0"/>
          </a:p>
          <a:p>
            <a:pPr marL="0" indent="0">
              <a:buNone/>
            </a:pPr>
            <a:r>
              <a:rPr lang="it-IT" dirty="0" smtClean="0"/>
              <a:t>La pianificazione</a:t>
            </a:r>
            <a:r>
              <a:rPr lang="it-IT" dirty="0"/>
              <a:t>, la progettazione, lo sviluppo, la direzione lavori, la stima, il collaudo e la gestione di impianti e sistemi </a:t>
            </a:r>
            <a:r>
              <a:rPr lang="it-IT" dirty="0" smtClean="0"/>
              <a:t>elettronici</a:t>
            </a:r>
            <a:r>
              <a:rPr lang="it-IT" dirty="0"/>
              <a:t>, di automazione e di generazione, trasmissione ed </a:t>
            </a:r>
            <a:r>
              <a:rPr lang="it-IT" dirty="0" smtClean="0"/>
              <a:t>elaborazione </a:t>
            </a:r>
            <a:r>
              <a:rPr lang="it-IT" dirty="0"/>
              <a:t>delle </a:t>
            </a:r>
            <a:r>
              <a:rPr lang="it-IT" dirty="0" smtClean="0"/>
              <a:t>informazioni</a:t>
            </a:r>
            <a:r>
              <a:rPr lang="it-IT" dirty="0"/>
              <a:t>.</a:t>
            </a:r>
          </a:p>
          <a:p>
            <a:pPr marL="0" indent="0">
              <a:buNone/>
            </a:pPr>
            <a:endParaRPr lang="it-IT" dirty="0" smtClean="0"/>
          </a:p>
          <a:p>
            <a:r>
              <a:rPr lang="it-IT" dirty="0"/>
              <a:t>SEZIONE </a:t>
            </a:r>
            <a:r>
              <a:rPr lang="it-IT" dirty="0" smtClean="0"/>
              <a:t>B – </a:t>
            </a:r>
            <a:r>
              <a:rPr lang="it-IT" b="1" dirty="0"/>
              <a:t>settore “ingegneria dell’informazione</a:t>
            </a:r>
            <a:r>
              <a:rPr lang="it-IT" b="1" dirty="0" smtClean="0"/>
              <a:t>”</a:t>
            </a:r>
            <a:endParaRPr lang="it-IT" dirty="0"/>
          </a:p>
          <a:p>
            <a:pPr marL="514350" indent="-514350">
              <a:buAutoNum type="arabicParenR"/>
            </a:pPr>
            <a:r>
              <a:rPr lang="it-IT" dirty="0" smtClean="0"/>
              <a:t>Le attività </a:t>
            </a:r>
            <a:r>
              <a:rPr lang="it-IT" dirty="0"/>
              <a:t>basate sull’applicazione delle scienze, </a:t>
            </a:r>
            <a:r>
              <a:rPr lang="it-IT" i="1" dirty="0"/>
              <a:t>volte al concorso e alla collaborazione alle </a:t>
            </a:r>
            <a:r>
              <a:rPr lang="it-IT" i="1" dirty="0" smtClean="0"/>
              <a:t>attività </a:t>
            </a:r>
            <a:r>
              <a:rPr lang="it-IT" i="1" dirty="0"/>
              <a:t>di progettazione, direzione lavori, </a:t>
            </a:r>
            <a:r>
              <a:rPr lang="it-IT" i="1" dirty="0" smtClean="0"/>
              <a:t>stima </a:t>
            </a:r>
            <a:r>
              <a:rPr lang="it-IT" i="1" dirty="0"/>
              <a:t>e collaudo di impianti e di sistemi elettronici, di automazioni e di generazione, trasmissione ed elaborazione delle informazioni</a:t>
            </a:r>
            <a:r>
              <a:rPr lang="it-IT" dirty="0" smtClean="0"/>
              <a:t>;</a:t>
            </a:r>
          </a:p>
          <a:p>
            <a:pPr marL="514350" indent="-514350">
              <a:buAutoNum type="arabicParenR"/>
            </a:pPr>
            <a:r>
              <a:rPr lang="it-IT" dirty="0" smtClean="0"/>
              <a:t>I </a:t>
            </a:r>
            <a:r>
              <a:rPr lang="it-IT" dirty="0"/>
              <a:t>rilievi diretti e strumentali di parametri tecnici afferenti impianti e sistemi elettronici</a:t>
            </a:r>
            <a:r>
              <a:rPr lang="it-IT" dirty="0" smtClean="0"/>
              <a:t>;</a:t>
            </a:r>
          </a:p>
          <a:p>
            <a:pPr marL="514350" indent="-514350">
              <a:buAutoNum type="arabicParenR"/>
            </a:pPr>
            <a:r>
              <a:rPr lang="it-IT" dirty="0" smtClean="0"/>
              <a:t>L</a:t>
            </a:r>
            <a:r>
              <a:rPr lang="it-IT" i="1" dirty="0" smtClean="0"/>
              <a:t>e attività </a:t>
            </a:r>
            <a:r>
              <a:rPr lang="it-IT" i="1" dirty="0"/>
              <a:t>che implicano l’uso di metodologie standardizzate</a:t>
            </a:r>
            <a:r>
              <a:rPr lang="it-IT" dirty="0"/>
              <a:t>, quali la progettazione, </a:t>
            </a:r>
            <a:r>
              <a:rPr lang="it-IT" dirty="0" smtClean="0"/>
              <a:t>direzione </a:t>
            </a:r>
            <a:r>
              <a:rPr lang="it-IT" dirty="0"/>
              <a:t>lavori e collaudo di singoli organi o componenti di </a:t>
            </a:r>
            <a:r>
              <a:rPr lang="it-IT" dirty="0" smtClean="0"/>
              <a:t>impianti </a:t>
            </a:r>
            <a:r>
              <a:rPr lang="it-IT" dirty="0"/>
              <a:t>e di sistemi elettronici, di automazione e di genera- zione, trasmissione ed elaborazione delle informazioni, </a:t>
            </a:r>
            <a:r>
              <a:rPr lang="it-IT" dirty="0" err="1" smtClean="0"/>
              <a:t>nonche</a:t>
            </a:r>
            <a:r>
              <a:rPr lang="it-IT" dirty="0" smtClean="0"/>
              <a:t>́ </a:t>
            </a:r>
            <a:r>
              <a:rPr lang="it-IT" dirty="0"/>
              <a:t>di sistemi e processi di tipologia semplice o ripetitiva6. </a:t>
            </a:r>
          </a:p>
          <a:p>
            <a:pPr marL="0" indent="0">
              <a:buNone/>
            </a:pPr>
            <a:endParaRPr lang="it-IT" dirty="0"/>
          </a:p>
          <a:p>
            <a:endParaRPr lang="it-IT" dirty="0"/>
          </a:p>
        </p:txBody>
      </p:sp>
      <p:sp>
        <p:nvSpPr>
          <p:cNvPr id="4" name="Segnaposto piè di pagina 3"/>
          <p:cNvSpPr>
            <a:spLocks noGrp="1"/>
          </p:cNvSpPr>
          <p:nvPr>
            <p:ph type="ftr" sz="quarter" idx="11"/>
          </p:nvPr>
        </p:nvSpPr>
        <p:spPr/>
        <p:txBody>
          <a:bodyPr/>
          <a:lstStyle/>
          <a:p>
            <a:r>
              <a:rPr lang="it-IT" dirty="0" smtClean="0"/>
              <a:t>Ing. Francesco Cirino</a:t>
            </a:r>
            <a:endParaRPr lang="it-IT" dirty="0"/>
          </a:p>
        </p:txBody>
      </p:sp>
      <p:sp>
        <p:nvSpPr>
          <p:cNvPr id="5" name="Segnaposto numero diapositiva 4"/>
          <p:cNvSpPr>
            <a:spLocks noGrp="1"/>
          </p:cNvSpPr>
          <p:nvPr>
            <p:ph type="sldNum" sz="quarter" idx="12"/>
          </p:nvPr>
        </p:nvSpPr>
        <p:spPr/>
        <p:txBody>
          <a:bodyPr/>
          <a:lstStyle/>
          <a:p>
            <a:fld id="{9158999D-7539-3C4A-954A-FB8234557171}" type="slidenum">
              <a:rPr lang="it-IT" smtClean="0"/>
              <a:t>9</a:t>
            </a:fld>
            <a:endParaRPr lang="it-IT"/>
          </a:p>
        </p:txBody>
      </p:sp>
    </p:spTree>
    <p:extLst>
      <p:ext uri="{BB962C8B-B14F-4D97-AF65-F5344CB8AC3E}">
        <p14:creationId xmlns:p14="http://schemas.microsoft.com/office/powerpoint/2010/main" val="2838921358"/>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1040</TotalTime>
  <Words>3730</Words>
  <Application>Microsoft Macintosh PowerPoint</Application>
  <PresentationFormat>Presentazione su schermo (4:3)</PresentationFormat>
  <Paragraphs>343</Paragraphs>
  <Slides>32</Slides>
  <Notes>6</Notes>
  <HiddenSlides>0</HiddenSlides>
  <MMClips>0</MMClips>
  <ScaleCrop>false</ScaleCrop>
  <HeadingPairs>
    <vt:vector size="6" baseType="variant">
      <vt:variant>
        <vt:lpstr>Tema</vt:lpstr>
      </vt:variant>
      <vt:variant>
        <vt:i4>1</vt:i4>
      </vt:variant>
      <vt:variant>
        <vt:lpstr>Server OLE incorporati</vt:lpstr>
      </vt:variant>
      <vt:variant>
        <vt:i4>1</vt:i4>
      </vt:variant>
      <vt:variant>
        <vt:lpstr>Titoli diapositive</vt:lpstr>
      </vt:variant>
      <vt:variant>
        <vt:i4>32</vt:i4>
      </vt:variant>
    </vt:vector>
  </HeadingPairs>
  <TitlesOfParts>
    <vt:vector size="34" baseType="lpstr">
      <vt:lpstr>Tema di Office</vt:lpstr>
      <vt:lpstr>Diapositiva</vt:lpstr>
      <vt:lpstr>LE ATTIVITA’ DI PROGETTAZIONE, DIREZIONE LAVORI E COLLAUDO NELL’INGEGNERIA DELL’INFORMAZIONE</vt:lpstr>
      <vt:lpstr>Presentazione di PowerPoint</vt:lpstr>
      <vt:lpstr>Rilevanza sociale della professione di Ingegnere </vt:lpstr>
      <vt:lpstr>Ordine degli Ingegneri  </vt:lpstr>
      <vt:lpstr>Ordine degli Ingegneri  </vt:lpstr>
      <vt:lpstr>Albo Ingegneri </vt:lpstr>
      <vt:lpstr> Albo Ingegneri Differenze Sezioni A e B  </vt:lpstr>
      <vt:lpstr> Albo Ingegneri Differenze Sezioni A e B  </vt:lpstr>
      <vt:lpstr> Albo Ingegneri Differenze Sezioni A e B  </vt:lpstr>
      <vt:lpstr>Ingegnere dell’Informazione - ICT</vt:lpstr>
      <vt:lpstr>Il D.P.R. 328/2001</vt:lpstr>
      <vt:lpstr>Il D.P.R. 328/2001</vt:lpstr>
      <vt:lpstr>Il D.P.R. 328/2001</vt:lpstr>
      <vt:lpstr>Presentazione di PowerPoint</vt:lpstr>
      <vt:lpstr>Presentazione di PowerPoint</vt:lpstr>
      <vt:lpstr>Presentazione di PowerPoint</vt:lpstr>
      <vt:lpstr>Il Peso dell’ambiguità</vt:lpstr>
      <vt:lpstr>LAVORI PUBBLICI</vt:lpstr>
      <vt:lpstr>Le Responsabilità del Professionista</vt:lpstr>
      <vt:lpstr>Le Responsabilità del Professionista</vt:lpstr>
      <vt:lpstr>Ruolo del Professionista nel Contratto di Appalto </vt:lpstr>
      <vt:lpstr>Funzioni del Professionista nel Contratto di Appalto</vt:lpstr>
      <vt:lpstr>Fasi Progettuali Tipiche di un sistema rientrante nella sfera del III Settore </vt:lpstr>
      <vt:lpstr>Fasi Progettuali Tipiche di un sistema rientrante nella sfera del III Settore </vt:lpstr>
      <vt:lpstr>Studio di fattibilità</vt:lpstr>
      <vt:lpstr>Collocazione dello studio di fattibilità</vt:lpstr>
      <vt:lpstr>Contenuti dello studio e finalità</vt:lpstr>
      <vt:lpstr>Possibili conclusioni di  uno studio di fattibilità</vt:lpstr>
      <vt:lpstr>Presentazione di PowerPoint</vt:lpstr>
      <vt:lpstr>Presentazione di PowerPoint</vt:lpstr>
      <vt:lpstr>Presentazione di PowerPoint</vt:lpstr>
      <vt:lpstr>Specificità del III Settore</vt:lpstr>
    </vt:vector>
  </TitlesOfParts>
  <Company>Unical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 ATTIVITA’ DI PROGETTAZIONE, DIREZIONE LAVORI E COLLAUDO NELL’INGEGNERIA DELL’INFORMAZIONE</dc:title>
  <dc:creator>Francesco Cirino</dc:creator>
  <cp:lastModifiedBy>Francesco Cirino</cp:lastModifiedBy>
  <cp:revision>138</cp:revision>
  <dcterms:created xsi:type="dcterms:W3CDTF">2015-08-19T08:50:45Z</dcterms:created>
  <dcterms:modified xsi:type="dcterms:W3CDTF">2016-01-15T13:09:20Z</dcterms:modified>
</cp:coreProperties>
</file>